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10" r:id="rId33"/>
    <p:sldId id="288" r:id="rId34"/>
    <p:sldId id="289" r:id="rId35"/>
    <p:sldId id="290" r:id="rId36"/>
    <p:sldId id="311" r:id="rId37"/>
    <p:sldId id="291" r:id="rId38"/>
    <p:sldId id="292" r:id="rId39"/>
    <p:sldId id="293" r:id="rId40"/>
    <p:sldId id="312" r:id="rId41"/>
    <p:sldId id="305" r:id="rId42"/>
    <p:sldId id="306" r:id="rId43"/>
    <p:sldId id="307" r:id="rId44"/>
    <p:sldId id="308" r:id="rId45"/>
    <p:sldId id="309" r:id="rId4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718"/>
  </p:normalViewPr>
  <p:slideViewPr>
    <p:cSldViewPr>
      <p:cViewPr varScale="1">
        <p:scale>
          <a:sx n="117" d="100"/>
          <a:sy n="117" d="100"/>
        </p:scale>
        <p:origin x="432"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838710D-FDC9-F542-A076-19A1376ECCDA}" type="datetimeFigureOut">
              <a:rPr lang="en-IL" smtClean="0"/>
              <a:t>02/01/2026</a:t>
            </a:fld>
            <a:endParaRPr lang="en-I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8AA30B0-DED9-6E4F-B5D2-21A0D1F13E7A}" type="slidenum">
              <a:rPr lang="en-IL" smtClean="0"/>
              <a:t>‹#›</a:t>
            </a:fld>
            <a:endParaRPr lang="en-IL"/>
          </a:p>
        </p:txBody>
      </p:sp>
    </p:spTree>
    <p:extLst>
      <p:ext uri="{BB962C8B-B14F-4D97-AF65-F5344CB8AC3E}">
        <p14:creationId xmlns:p14="http://schemas.microsoft.com/office/powerpoint/2010/main" val="1258746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8AA30B0-DED9-6E4F-B5D2-21A0D1F13E7A}" type="slidenum">
              <a:rPr lang="en-IL" smtClean="0"/>
              <a:t>21</a:t>
            </a:fld>
            <a:endParaRPr lang="en-IL"/>
          </a:p>
        </p:txBody>
      </p:sp>
    </p:spTree>
    <p:extLst>
      <p:ext uri="{BB962C8B-B14F-4D97-AF65-F5344CB8AC3E}">
        <p14:creationId xmlns:p14="http://schemas.microsoft.com/office/powerpoint/2010/main" val="422163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8AA30B0-DED9-6E4F-B5D2-21A0D1F13E7A}" type="slidenum">
              <a:rPr lang="en-IL" smtClean="0"/>
              <a:t>42</a:t>
            </a:fld>
            <a:endParaRPr lang="en-IL"/>
          </a:p>
        </p:txBody>
      </p:sp>
    </p:spTree>
    <p:extLst>
      <p:ext uri="{BB962C8B-B14F-4D97-AF65-F5344CB8AC3E}">
        <p14:creationId xmlns:p14="http://schemas.microsoft.com/office/powerpoint/2010/main" val="66766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42028" y="97028"/>
            <a:ext cx="4107942" cy="635000"/>
          </a:xfrm>
          <a:prstGeom prst="rect">
            <a:avLst/>
          </a:prstGeom>
        </p:spPr>
        <p:txBody>
          <a:bodyPr wrap="square" lIns="0" tIns="0" rIns="0" bIns="0">
            <a:spAutoFit/>
          </a:bodyPr>
          <a:lstStyle>
            <a:lvl1pPr>
              <a:defRPr sz="5400" b="0" i="0">
                <a:solidFill>
                  <a:schemeClr val="tx1"/>
                </a:solidFill>
                <a:latin typeface="Tahoma"/>
                <a:cs typeface="Tahom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789258"/>
            <a:ext cx="3344545" cy="3068955"/>
          </a:xfrm>
          <a:custGeom>
            <a:avLst/>
            <a:gdLst/>
            <a:ahLst/>
            <a:cxnLst/>
            <a:rect l="l" t="t" r="r" b="b"/>
            <a:pathLst>
              <a:path w="3344545" h="3068954">
                <a:moveTo>
                  <a:pt x="0" y="0"/>
                </a:moveTo>
                <a:lnTo>
                  <a:pt x="0" y="3068741"/>
                </a:lnTo>
                <a:lnTo>
                  <a:pt x="3344164" y="3068741"/>
                </a:lnTo>
                <a:lnTo>
                  <a:pt x="3295431" y="3068388"/>
                </a:lnTo>
                <a:lnTo>
                  <a:pt x="3246865" y="3067332"/>
                </a:lnTo>
                <a:lnTo>
                  <a:pt x="3198470" y="3065579"/>
                </a:lnTo>
                <a:lnTo>
                  <a:pt x="3150252" y="3063134"/>
                </a:lnTo>
                <a:lnTo>
                  <a:pt x="3102214" y="3060000"/>
                </a:lnTo>
                <a:lnTo>
                  <a:pt x="3054361" y="3056182"/>
                </a:lnTo>
                <a:lnTo>
                  <a:pt x="3006698" y="3051686"/>
                </a:lnTo>
                <a:lnTo>
                  <a:pt x="2959229" y="3046516"/>
                </a:lnTo>
                <a:lnTo>
                  <a:pt x="2911960" y="3040677"/>
                </a:lnTo>
                <a:lnTo>
                  <a:pt x="2864895" y="3034174"/>
                </a:lnTo>
                <a:lnTo>
                  <a:pt x="2818038" y="3027011"/>
                </a:lnTo>
                <a:lnTo>
                  <a:pt x="2771395" y="3019192"/>
                </a:lnTo>
                <a:lnTo>
                  <a:pt x="2724969" y="3010724"/>
                </a:lnTo>
                <a:lnTo>
                  <a:pt x="2678766" y="3001610"/>
                </a:lnTo>
                <a:lnTo>
                  <a:pt x="2632789" y="2991856"/>
                </a:lnTo>
                <a:lnTo>
                  <a:pt x="2587045" y="2981465"/>
                </a:lnTo>
                <a:lnTo>
                  <a:pt x="2541537" y="2970444"/>
                </a:lnTo>
                <a:lnTo>
                  <a:pt x="2496271" y="2958796"/>
                </a:lnTo>
                <a:lnTo>
                  <a:pt x="2451250" y="2946526"/>
                </a:lnTo>
                <a:lnTo>
                  <a:pt x="2406479" y="2933639"/>
                </a:lnTo>
                <a:lnTo>
                  <a:pt x="2361964" y="2920140"/>
                </a:lnTo>
                <a:lnTo>
                  <a:pt x="2317708" y="2906034"/>
                </a:lnTo>
                <a:lnTo>
                  <a:pt x="2273717" y="2891325"/>
                </a:lnTo>
                <a:lnTo>
                  <a:pt x="2229995" y="2876018"/>
                </a:lnTo>
                <a:lnTo>
                  <a:pt x="2186546" y="2860118"/>
                </a:lnTo>
                <a:lnTo>
                  <a:pt x="2143376" y="2843629"/>
                </a:lnTo>
                <a:lnTo>
                  <a:pt x="2100489" y="2826557"/>
                </a:lnTo>
                <a:lnTo>
                  <a:pt x="2057890" y="2808905"/>
                </a:lnTo>
                <a:lnTo>
                  <a:pt x="2015583" y="2790680"/>
                </a:lnTo>
                <a:lnTo>
                  <a:pt x="1973573" y="2771885"/>
                </a:lnTo>
                <a:lnTo>
                  <a:pt x="1931865" y="2752525"/>
                </a:lnTo>
                <a:lnTo>
                  <a:pt x="1890463" y="2732605"/>
                </a:lnTo>
                <a:lnTo>
                  <a:pt x="1849372" y="2712130"/>
                </a:lnTo>
                <a:lnTo>
                  <a:pt x="1808596" y="2691105"/>
                </a:lnTo>
                <a:lnTo>
                  <a:pt x="1768141" y="2669534"/>
                </a:lnTo>
                <a:lnTo>
                  <a:pt x="1728011" y="2647422"/>
                </a:lnTo>
                <a:lnTo>
                  <a:pt x="1688210" y="2624773"/>
                </a:lnTo>
                <a:lnTo>
                  <a:pt x="1648744" y="2601593"/>
                </a:lnTo>
                <a:lnTo>
                  <a:pt x="1609616" y="2577887"/>
                </a:lnTo>
                <a:lnTo>
                  <a:pt x="1570833" y="2553658"/>
                </a:lnTo>
                <a:lnTo>
                  <a:pt x="1532397" y="2528912"/>
                </a:lnTo>
                <a:lnTo>
                  <a:pt x="1494314" y="2503654"/>
                </a:lnTo>
                <a:lnTo>
                  <a:pt x="1456589" y="2477888"/>
                </a:lnTo>
                <a:lnTo>
                  <a:pt x="1419226" y="2451619"/>
                </a:lnTo>
                <a:lnTo>
                  <a:pt x="1382230" y="2424852"/>
                </a:lnTo>
                <a:lnTo>
                  <a:pt x="1345605" y="2397591"/>
                </a:lnTo>
                <a:lnTo>
                  <a:pt x="1309357" y="2369841"/>
                </a:lnTo>
                <a:lnTo>
                  <a:pt x="1273489" y="2341608"/>
                </a:lnTo>
                <a:lnTo>
                  <a:pt x="1238007" y="2312895"/>
                </a:lnTo>
                <a:lnTo>
                  <a:pt x="1202915" y="2283707"/>
                </a:lnTo>
                <a:lnTo>
                  <a:pt x="1168217" y="2254050"/>
                </a:lnTo>
                <a:lnTo>
                  <a:pt x="1133920" y="2223928"/>
                </a:lnTo>
                <a:lnTo>
                  <a:pt x="1100026" y="2193346"/>
                </a:lnTo>
                <a:lnTo>
                  <a:pt x="1066541" y="2162308"/>
                </a:lnTo>
                <a:lnTo>
                  <a:pt x="1033469" y="2130819"/>
                </a:lnTo>
                <a:lnTo>
                  <a:pt x="1000816" y="2098884"/>
                </a:lnTo>
                <a:lnTo>
                  <a:pt x="968585" y="2066508"/>
                </a:lnTo>
                <a:lnTo>
                  <a:pt x="936782" y="2033696"/>
                </a:lnTo>
                <a:lnTo>
                  <a:pt x="905410" y="2000451"/>
                </a:lnTo>
                <a:lnTo>
                  <a:pt x="874476" y="1966780"/>
                </a:lnTo>
                <a:lnTo>
                  <a:pt x="843982" y="1932686"/>
                </a:lnTo>
                <a:lnTo>
                  <a:pt x="813935" y="1898175"/>
                </a:lnTo>
                <a:lnTo>
                  <a:pt x="784339" y="1863251"/>
                </a:lnTo>
                <a:lnTo>
                  <a:pt x="755197" y="1827919"/>
                </a:lnTo>
                <a:lnTo>
                  <a:pt x="726516" y="1792184"/>
                </a:lnTo>
                <a:lnTo>
                  <a:pt x="698299" y="1756050"/>
                </a:lnTo>
                <a:lnTo>
                  <a:pt x="670552" y="1719522"/>
                </a:lnTo>
                <a:lnTo>
                  <a:pt x="643278" y="1682606"/>
                </a:lnTo>
                <a:lnTo>
                  <a:pt x="616484" y="1645305"/>
                </a:lnTo>
                <a:lnTo>
                  <a:pt x="590172" y="1607624"/>
                </a:lnTo>
                <a:lnTo>
                  <a:pt x="564349" y="1569569"/>
                </a:lnTo>
                <a:lnTo>
                  <a:pt x="539017" y="1531143"/>
                </a:lnTo>
                <a:lnTo>
                  <a:pt x="514184" y="1492353"/>
                </a:lnTo>
                <a:lnTo>
                  <a:pt x="489852" y="1453201"/>
                </a:lnTo>
                <a:lnTo>
                  <a:pt x="466026" y="1413694"/>
                </a:lnTo>
                <a:lnTo>
                  <a:pt x="442712" y="1373836"/>
                </a:lnTo>
                <a:lnTo>
                  <a:pt x="419914" y="1333632"/>
                </a:lnTo>
                <a:lnTo>
                  <a:pt x="397636" y="1293085"/>
                </a:lnTo>
                <a:lnTo>
                  <a:pt x="375883" y="1252203"/>
                </a:lnTo>
                <a:lnTo>
                  <a:pt x="354661" y="1210988"/>
                </a:lnTo>
                <a:lnTo>
                  <a:pt x="333972" y="1169445"/>
                </a:lnTo>
                <a:lnTo>
                  <a:pt x="313823" y="1127580"/>
                </a:lnTo>
                <a:lnTo>
                  <a:pt x="294218" y="1085398"/>
                </a:lnTo>
                <a:lnTo>
                  <a:pt x="275161" y="1042902"/>
                </a:lnTo>
                <a:lnTo>
                  <a:pt x="256657" y="1000098"/>
                </a:lnTo>
                <a:lnTo>
                  <a:pt x="238711" y="956990"/>
                </a:lnTo>
                <a:lnTo>
                  <a:pt x="221327" y="913583"/>
                </a:lnTo>
                <a:lnTo>
                  <a:pt x="204511" y="869883"/>
                </a:lnTo>
                <a:lnTo>
                  <a:pt x="188266" y="825893"/>
                </a:lnTo>
                <a:lnTo>
                  <a:pt x="172597" y="781618"/>
                </a:lnTo>
                <a:lnTo>
                  <a:pt x="157510" y="737064"/>
                </a:lnTo>
                <a:lnTo>
                  <a:pt x="143008" y="692234"/>
                </a:lnTo>
                <a:lnTo>
                  <a:pt x="129097" y="647134"/>
                </a:lnTo>
                <a:lnTo>
                  <a:pt x="115781" y="601769"/>
                </a:lnTo>
                <a:lnTo>
                  <a:pt x="103064" y="556142"/>
                </a:lnTo>
                <a:lnTo>
                  <a:pt x="90952" y="510260"/>
                </a:lnTo>
                <a:lnTo>
                  <a:pt x="79449" y="464126"/>
                </a:lnTo>
                <a:lnTo>
                  <a:pt x="68559" y="417746"/>
                </a:lnTo>
                <a:lnTo>
                  <a:pt x="58288" y="371123"/>
                </a:lnTo>
                <a:lnTo>
                  <a:pt x="48639" y="324264"/>
                </a:lnTo>
                <a:lnTo>
                  <a:pt x="39618" y="277172"/>
                </a:lnTo>
                <a:lnTo>
                  <a:pt x="31230" y="229852"/>
                </a:lnTo>
                <a:lnTo>
                  <a:pt x="23478" y="182310"/>
                </a:lnTo>
                <a:lnTo>
                  <a:pt x="16368" y="134550"/>
                </a:lnTo>
                <a:lnTo>
                  <a:pt x="9905" y="86576"/>
                </a:lnTo>
                <a:lnTo>
                  <a:pt x="4092" y="38393"/>
                </a:lnTo>
                <a:lnTo>
                  <a:pt x="0" y="0"/>
                </a:lnTo>
                <a:close/>
              </a:path>
            </a:pathLst>
          </a:custGeom>
          <a:solidFill>
            <a:srgbClr val="17818B">
              <a:alpha val="79998"/>
            </a:srgbClr>
          </a:solidFill>
        </p:spPr>
        <p:txBody>
          <a:bodyPr wrap="square" lIns="0" tIns="0" rIns="0" bIns="0" rtlCol="0"/>
          <a:lstStyle/>
          <a:p>
            <a:endParaRPr/>
          </a:p>
        </p:txBody>
      </p:sp>
      <p:sp>
        <p:nvSpPr>
          <p:cNvPr id="2" name="Holder 2"/>
          <p:cNvSpPr>
            <a:spLocks noGrp="1"/>
          </p:cNvSpPr>
          <p:nvPr>
            <p:ph type="title"/>
          </p:nvPr>
        </p:nvSpPr>
        <p:spPr>
          <a:xfrm>
            <a:off x="262229" y="14731"/>
            <a:ext cx="11667540" cy="1431797"/>
          </a:xfrm>
          <a:prstGeom prst="rect">
            <a:avLst/>
          </a:prstGeom>
        </p:spPr>
        <p:txBody>
          <a:bodyPr wrap="square" lIns="0" tIns="0" rIns="0" bIns="0">
            <a:spAutoFit/>
          </a:bodyPr>
          <a:lstStyle>
            <a:lvl1pPr>
              <a:defRPr sz="5400" b="0" i="0">
                <a:solidFill>
                  <a:schemeClr val="tx1"/>
                </a:solidFill>
                <a:latin typeface="Tahoma"/>
                <a:cs typeface="Tahoma"/>
              </a:defRPr>
            </a:lvl1pPr>
          </a:lstStyle>
          <a:p>
            <a:endParaRPr/>
          </a:p>
        </p:txBody>
      </p:sp>
      <p:sp>
        <p:nvSpPr>
          <p:cNvPr id="3" name="Holder 3"/>
          <p:cNvSpPr>
            <a:spLocks noGrp="1"/>
          </p:cNvSpPr>
          <p:nvPr>
            <p:ph type="body" idx="1"/>
          </p:nvPr>
        </p:nvSpPr>
        <p:spPr>
          <a:xfrm>
            <a:off x="450291" y="1760982"/>
            <a:ext cx="5420360" cy="2769235"/>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Jonathan-dadcha/IoT-Smart-Door-Syste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7394" y="2709417"/>
            <a:ext cx="6780530" cy="1626727"/>
          </a:xfrm>
          <a:prstGeom prst="rect">
            <a:avLst/>
          </a:prstGeom>
        </p:spPr>
        <p:txBody>
          <a:bodyPr vert="horz" wrap="square" lIns="0" tIns="3175" rIns="0" bIns="0" rtlCol="0">
            <a:spAutoFit/>
          </a:bodyPr>
          <a:lstStyle/>
          <a:p>
            <a:pPr marL="12700" marR="5080">
              <a:lnSpc>
                <a:spcPct val="101099"/>
              </a:lnSpc>
              <a:spcBef>
                <a:spcPts val="25"/>
              </a:spcBef>
            </a:pPr>
            <a:r>
              <a:rPr lang="en-US"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IoT</a:t>
            </a:r>
            <a:r>
              <a:rPr lang="he-IL"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 </a:t>
            </a:r>
            <a:r>
              <a:rPr lang="en-US"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Smart</a:t>
            </a:r>
            <a:r>
              <a:rPr lang="he-IL"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 </a:t>
            </a:r>
            <a:r>
              <a:rPr lang="en-US"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Door</a:t>
            </a:r>
            <a:r>
              <a:rPr lang="he-IL"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 </a:t>
            </a:r>
            <a:r>
              <a:rPr lang="en-US" b="1" u="sng" dirty="0">
                <a:solidFill>
                  <a:schemeClr val="tx2">
                    <a:lumMod val="60000"/>
                    <a:lumOff val="40000"/>
                  </a:schemeClr>
                </a:solidFill>
                <a:hlinkClick r:id="rId2">
                  <a:extLst>
                    <a:ext uri="{A12FA001-AC4F-418D-AE19-62706E023703}">
                      <ahyp:hlinkClr xmlns:ahyp="http://schemas.microsoft.com/office/drawing/2018/hyperlinkcolor" val="tx"/>
                    </a:ext>
                  </a:extLst>
                </a:hlinkClick>
              </a:rPr>
              <a:t>System</a:t>
            </a:r>
            <a:endParaRPr spc="535" dirty="0">
              <a:solidFill>
                <a:schemeClr val="tx2">
                  <a:lumMod val="60000"/>
                  <a:lumOff val="40000"/>
                </a:schemeClr>
              </a:solidFill>
              <a:latin typeface="Cambria"/>
              <a:cs typeface="Cambria"/>
            </a:endParaRPr>
          </a:p>
        </p:txBody>
      </p:sp>
      <p:sp>
        <p:nvSpPr>
          <p:cNvPr id="3" name="object 3"/>
          <p:cNvSpPr txBox="1"/>
          <p:nvPr/>
        </p:nvSpPr>
        <p:spPr>
          <a:xfrm>
            <a:off x="2438400" y="4796028"/>
            <a:ext cx="8503920" cy="734816"/>
          </a:xfrm>
          <a:prstGeom prst="rect">
            <a:avLst/>
          </a:prstGeom>
          <a:solidFill>
            <a:schemeClr val="bg1">
              <a:lumMod val="95000"/>
            </a:schemeClr>
          </a:solidFill>
          <a:ln w="12700">
            <a:solidFill>
              <a:srgbClr val="3B9A8F"/>
            </a:solidFill>
          </a:ln>
        </p:spPr>
        <p:txBody>
          <a:bodyPr vert="horz" wrap="square" lIns="0" tIns="62229" rIns="0" bIns="0" rtlCol="0">
            <a:spAutoFit/>
          </a:bodyPr>
          <a:lstStyle/>
          <a:p>
            <a:pPr marL="91440">
              <a:lnSpc>
                <a:spcPct val="100000"/>
              </a:lnSpc>
              <a:spcBef>
                <a:spcPts val="489"/>
              </a:spcBef>
            </a:pPr>
            <a:r>
              <a:rPr sz="1600" b="1" spc="-20" dirty="0">
                <a:latin typeface="Times New Roman"/>
                <a:cs typeface="Times New Roman"/>
              </a:rPr>
              <a:t>H</a:t>
            </a:r>
            <a:r>
              <a:rPr sz="1600" b="1" spc="-110" dirty="0">
                <a:latin typeface="Times New Roman"/>
                <a:cs typeface="Times New Roman"/>
              </a:rPr>
              <a:t> </a:t>
            </a:r>
            <a:r>
              <a:rPr sz="1600" b="1" spc="-20" dirty="0">
                <a:latin typeface="Times New Roman"/>
                <a:cs typeface="Times New Roman"/>
              </a:rPr>
              <a:t>O</a:t>
            </a:r>
            <a:r>
              <a:rPr sz="1600" b="1" spc="-110" dirty="0">
                <a:latin typeface="Times New Roman"/>
                <a:cs typeface="Times New Roman"/>
              </a:rPr>
              <a:t> </a:t>
            </a:r>
            <a:r>
              <a:rPr sz="1600" b="1" dirty="0">
                <a:latin typeface="Times New Roman"/>
                <a:cs typeface="Times New Roman"/>
              </a:rPr>
              <a:t>S</a:t>
            </a:r>
            <a:r>
              <a:rPr sz="1600" b="1" spc="-105" dirty="0">
                <a:latin typeface="Times New Roman"/>
                <a:cs typeface="Times New Roman"/>
              </a:rPr>
              <a:t> </a:t>
            </a:r>
            <a:r>
              <a:rPr sz="1600" b="1" dirty="0">
                <a:latin typeface="Times New Roman"/>
                <a:cs typeface="Times New Roman"/>
              </a:rPr>
              <a:t>T</a:t>
            </a:r>
            <a:r>
              <a:rPr sz="1600" b="1" spc="-95" dirty="0">
                <a:latin typeface="Times New Roman"/>
                <a:cs typeface="Times New Roman"/>
              </a:rPr>
              <a:t> </a:t>
            </a:r>
            <a:r>
              <a:rPr sz="1600" b="1" spc="75" dirty="0">
                <a:latin typeface="Times New Roman"/>
                <a:cs typeface="Times New Roman"/>
              </a:rPr>
              <a:t>:</a:t>
            </a:r>
            <a:r>
              <a:rPr sz="1600" b="1" spc="85" dirty="0">
                <a:latin typeface="Times New Roman"/>
                <a:cs typeface="Times New Roman"/>
              </a:rPr>
              <a:t>  </a:t>
            </a:r>
            <a:r>
              <a:rPr sz="1600" b="1" spc="-20" dirty="0">
                <a:latin typeface="Times New Roman"/>
                <a:cs typeface="Times New Roman"/>
              </a:rPr>
              <a:t>G</a:t>
            </a:r>
            <a:r>
              <a:rPr sz="1600" b="1" spc="-105" dirty="0">
                <a:latin typeface="Times New Roman"/>
                <a:cs typeface="Times New Roman"/>
              </a:rPr>
              <a:t> </a:t>
            </a:r>
            <a:r>
              <a:rPr sz="1600" b="1" dirty="0">
                <a:latin typeface="Times New Roman"/>
                <a:cs typeface="Times New Roman"/>
              </a:rPr>
              <a:t>U</a:t>
            </a:r>
            <a:r>
              <a:rPr sz="1600" b="1" spc="-105" dirty="0">
                <a:latin typeface="Times New Roman"/>
                <a:cs typeface="Times New Roman"/>
              </a:rPr>
              <a:t> </a:t>
            </a:r>
            <a:r>
              <a:rPr sz="1600" b="1" dirty="0">
                <a:latin typeface="Times New Roman"/>
                <a:cs typeface="Times New Roman"/>
              </a:rPr>
              <a:t>Y</a:t>
            </a:r>
            <a:r>
              <a:rPr sz="1600" b="1" spc="90" dirty="0">
                <a:latin typeface="Times New Roman"/>
                <a:cs typeface="Times New Roman"/>
              </a:rPr>
              <a:t>  </a:t>
            </a:r>
            <a:r>
              <a:rPr sz="1600" b="1" spc="200" dirty="0">
                <a:latin typeface="Times New Roman"/>
                <a:cs typeface="Times New Roman"/>
              </a:rPr>
              <a:t>TEL</a:t>
            </a:r>
            <a:r>
              <a:rPr sz="1600" b="1" spc="70" dirty="0">
                <a:latin typeface="Times New Roman"/>
                <a:cs typeface="Times New Roman"/>
              </a:rPr>
              <a:t>  </a:t>
            </a:r>
            <a:r>
              <a:rPr sz="1600" b="1" dirty="0">
                <a:latin typeface="Times New Roman"/>
                <a:cs typeface="Times New Roman"/>
              </a:rPr>
              <a:t>Z</a:t>
            </a:r>
            <a:r>
              <a:rPr sz="1600" b="1" spc="-95" dirty="0">
                <a:latin typeface="Times New Roman"/>
                <a:cs typeface="Times New Roman"/>
              </a:rPr>
              <a:t> </a:t>
            </a:r>
            <a:r>
              <a:rPr sz="1600" b="1" dirty="0">
                <a:latin typeface="Times New Roman"/>
                <a:cs typeface="Times New Roman"/>
              </a:rPr>
              <a:t>U</a:t>
            </a:r>
            <a:r>
              <a:rPr sz="1600" b="1" spc="-105" dirty="0">
                <a:latin typeface="Times New Roman"/>
                <a:cs typeface="Times New Roman"/>
              </a:rPr>
              <a:t> </a:t>
            </a:r>
            <a:r>
              <a:rPr sz="1600" b="1" spc="-50" dirty="0">
                <a:latin typeface="Times New Roman"/>
                <a:cs typeface="Times New Roman"/>
              </a:rPr>
              <a:t>R</a:t>
            </a:r>
            <a:endParaRPr sz="1600" dirty="0">
              <a:latin typeface="Times New Roman"/>
              <a:cs typeface="Times New Roman"/>
            </a:endParaRPr>
          </a:p>
          <a:p>
            <a:pPr marL="91440">
              <a:lnSpc>
                <a:spcPct val="100000"/>
              </a:lnSpc>
              <a:spcBef>
                <a:spcPts val="1380"/>
              </a:spcBef>
            </a:pPr>
            <a:r>
              <a:rPr sz="1600" b="1" dirty="0">
                <a:latin typeface="Times New Roman"/>
                <a:cs typeface="Times New Roman"/>
              </a:rPr>
              <a:t>S</a:t>
            </a:r>
            <a:r>
              <a:rPr sz="1600" b="1" spc="-105" dirty="0">
                <a:latin typeface="Times New Roman"/>
                <a:cs typeface="Times New Roman"/>
              </a:rPr>
              <a:t> </a:t>
            </a:r>
            <a:r>
              <a:rPr sz="1600" b="1" dirty="0">
                <a:latin typeface="Times New Roman"/>
                <a:cs typeface="Times New Roman"/>
              </a:rPr>
              <a:t>T</a:t>
            </a:r>
            <a:r>
              <a:rPr sz="1600" b="1" spc="-100" dirty="0">
                <a:latin typeface="Times New Roman"/>
                <a:cs typeface="Times New Roman"/>
              </a:rPr>
              <a:t> </a:t>
            </a:r>
            <a:r>
              <a:rPr sz="1600" b="1" dirty="0">
                <a:latin typeface="Times New Roman"/>
                <a:cs typeface="Times New Roman"/>
              </a:rPr>
              <a:t>U</a:t>
            </a:r>
            <a:r>
              <a:rPr sz="1600" b="1" spc="-100" dirty="0">
                <a:latin typeface="Times New Roman"/>
                <a:cs typeface="Times New Roman"/>
              </a:rPr>
              <a:t> </a:t>
            </a:r>
            <a:r>
              <a:rPr sz="1600" b="1" dirty="0">
                <a:latin typeface="Times New Roman"/>
                <a:cs typeface="Times New Roman"/>
              </a:rPr>
              <a:t>D</a:t>
            </a:r>
            <a:r>
              <a:rPr sz="1600" b="1" spc="-105" dirty="0">
                <a:latin typeface="Times New Roman"/>
                <a:cs typeface="Times New Roman"/>
              </a:rPr>
              <a:t> </a:t>
            </a:r>
            <a:r>
              <a:rPr sz="1600" b="1" dirty="0">
                <a:latin typeface="Times New Roman"/>
                <a:cs typeface="Times New Roman"/>
              </a:rPr>
              <a:t>E</a:t>
            </a:r>
            <a:r>
              <a:rPr sz="1600" b="1" spc="-100" dirty="0">
                <a:latin typeface="Times New Roman"/>
                <a:cs typeface="Times New Roman"/>
              </a:rPr>
              <a:t> </a:t>
            </a:r>
            <a:r>
              <a:rPr sz="1600" b="1" dirty="0">
                <a:latin typeface="Times New Roman"/>
                <a:cs typeface="Times New Roman"/>
              </a:rPr>
              <a:t>N</a:t>
            </a:r>
            <a:r>
              <a:rPr sz="1600" b="1" spc="-100" dirty="0">
                <a:latin typeface="Times New Roman"/>
                <a:cs typeface="Times New Roman"/>
              </a:rPr>
              <a:t> </a:t>
            </a:r>
            <a:r>
              <a:rPr sz="1600" b="1" dirty="0">
                <a:latin typeface="Times New Roman"/>
                <a:cs typeface="Times New Roman"/>
              </a:rPr>
              <a:t>T</a:t>
            </a:r>
            <a:r>
              <a:rPr sz="1600" b="1" spc="-100" dirty="0">
                <a:latin typeface="Times New Roman"/>
                <a:cs typeface="Times New Roman"/>
              </a:rPr>
              <a:t> </a:t>
            </a:r>
            <a:r>
              <a:rPr sz="1600" b="1" dirty="0">
                <a:latin typeface="Times New Roman"/>
                <a:cs typeface="Times New Roman"/>
              </a:rPr>
              <a:t>D</a:t>
            </a:r>
            <a:r>
              <a:rPr sz="1600" b="1" spc="-105" dirty="0">
                <a:latin typeface="Times New Roman"/>
                <a:cs typeface="Times New Roman"/>
              </a:rPr>
              <a:t> </a:t>
            </a:r>
            <a:r>
              <a:rPr sz="1600" b="1" dirty="0">
                <a:latin typeface="Times New Roman"/>
                <a:cs typeface="Times New Roman"/>
              </a:rPr>
              <a:t>S</a:t>
            </a:r>
            <a:r>
              <a:rPr sz="1600" b="1" spc="-80" dirty="0">
                <a:latin typeface="Times New Roman"/>
                <a:cs typeface="Times New Roman"/>
              </a:rPr>
              <a:t> </a:t>
            </a:r>
            <a:r>
              <a:rPr sz="1600" b="1" spc="75" dirty="0">
                <a:latin typeface="Times New Roman"/>
                <a:cs typeface="Times New Roman"/>
              </a:rPr>
              <a:t>:</a:t>
            </a:r>
            <a:r>
              <a:rPr sz="1600" b="1" spc="65" dirty="0">
                <a:latin typeface="Times New Roman"/>
                <a:cs typeface="Times New Roman"/>
              </a:rPr>
              <a:t>  </a:t>
            </a:r>
            <a:r>
              <a:rPr lang="en-US" sz="1600" b="1" spc="65" dirty="0">
                <a:latin typeface="Times New Roman"/>
                <a:cs typeface="Times New Roman"/>
              </a:rPr>
              <a:t>Yehonatan Dadkha, Adar Shapira</a:t>
            </a:r>
            <a:r>
              <a:rPr sz="1600" b="1" spc="-50" dirty="0">
                <a:latin typeface="Times New Roman"/>
                <a:cs typeface="Times New Roman"/>
              </a:rPr>
              <a:t>.</a:t>
            </a:r>
            <a:endParaRPr sz="16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228854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a:p>
            <a:pPr marL="176530" marR="169545" algn="ctr">
              <a:lnSpc>
                <a:spcPct val="100000"/>
              </a:lnSpc>
              <a:spcBef>
                <a:spcPts val="60"/>
              </a:spcBef>
            </a:pPr>
            <a:r>
              <a:rPr sz="1800" spc="-10" dirty="0"/>
              <a:t>Results</a:t>
            </a:r>
            <a:endParaRPr sz="1800" dirty="0"/>
          </a:p>
        </p:txBody>
      </p:sp>
      <p:sp>
        <p:nvSpPr>
          <p:cNvPr id="4" name="object 4"/>
          <p:cNvSpPr txBox="1"/>
          <p:nvPr/>
        </p:nvSpPr>
        <p:spPr>
          <a:xfrm>
            <a:off x="543157" y="1676400"/>
            <a:ext cx="6356350" cy="3782446"/>
          </a:xfrm>
          <a:prstGeom prst="rect">
            <a:avLst/>
          </a:prstGeom>
        </p:spPr>
        <p:txBody>
          <a:bodyPr vert="horz" wrap="square" lIns="0" tIns="12065" rIns="0" bIns="0" rtlCol="0">
            <a:spAutoFit/>
          </a:bodyPr>
          <a:lstStyle/>
          <a:p>
            <a:pPr marL="240665" indent="-227965">
              <a:lnSpc>
                <a:spcPct val="100000"/>
              </a:lnSpc>
              <a:spcBef>
                <a:spcPts val="95"/>
              </a:spcBef>
              <a:buClr>
                <a:srgbClr val="F48E7B"/>
              </a:buClr>
              <a:buFont typeface="Arial MT"/>
              <a:buChar char="•"/>
              <a:tabLst>
                <a:tab pos="240665" algn="l"/>
              </a:tabLst>
            </a:pPr>
            <a:r>
              <a:rPr lang="en-US" sz="1600" spc="-30" dirty="0">
                <a:solidFill>
                  <a:srgbClr val="09283E"/>
                </a:solidFill>
                <a:latin typeface="Tahoma"/>
                <a:cs typeface="Tahoma"/>
              </a:rPr>
              <a:t>Recognition Logic: The system logic is configured to identify users based on database matching:</a:t>
            </a:r>
            <a:br>
              <a:rPr lang="en-US" sz="1600" spc="-30" dirty="0">
                <a:solidFill>
                  <a:srgbClr val="09283E"/>
                </a:solidFill>
                <a:latin typeface="Tahoma"/>
                <a:cs typeface="Tahoma"/>
              </a:rPr>
            </a:br>
            <a:r>
              <a:rPr lang="en-US" sz="1600" spc="-30" dirty="0">
                <a:solidFill>
                  <a:srgbClr val="09283E"/>
                </a:solidFill>
                <a:latin typeface="Tahoma"/>
                <a:cs typeface="Tahoma"/>
              </a:rPr>
              <a:t>if (</a:t>
            </a:r>
            <a:r>
              <a:rPr lang="en-US" sz="1600" spc="-30" dirty="0" err="1">
                <a:solidFill>
                  <a:srgbClr val="09283E"/>
                </a:solidFill>
                <a:latin typeface="Tahoma"/>
                <a:cs typeface="Tahoma"/>
              </a:rPr>
              <a:t>Face_Match_Score</a:t>
            </a:r>
            <a:r>
              <a:rPr lang="en-US" sz="1600" spc="-30" dirty="0">
                <a:solidFill>
                  <a:srgbClr val="09283E"/>
                </a:solidFill>
                <a:latin typeface="Tahoma"/>
                <a:cs typeface="Tahoma"/>
              </a:rPr>
              <a:t> &gt; Threshold) { Status = "Authorized: [Name]" } else { Status = "Unknown Person" }.</a:t>
            </a:r>
          </a:p>
          <a:p>
            <a:pPr marL="240665" indent="-227965">
              <a:lnSpc>
                <a:spcPct val="100000"/>
              </a:lnSpc>
              <a:spcBef>
                <a:spcPts val="95"/>
              </a:spcBef>
              <a:buClr>
                <a:srgbClr val="F48E7B"/>
              </a:buClr>
              <a:buFont typeface="Arial MT"/>
              <a:buChar char="•"/>
              <a:tabLst>
                <a:tab pos="240665" algn="l"/>
              </a:tabLst>
            </a:pPr>
            <a:endParaRPr lang="en-US" sz="1600" spc="-30" dirty="0">
              <a:solidFill>
                <a:srgbClr val="09283E"/>
              </a:solidFill>
              <a:latin typeface="Tahoma"/>
              <a:cs typeface="Tahoma"/>
            </a:endParaRPr>
          </a:p>
          <a:p>
            <a:pPr marL="240665" indent="-227965">
              <a:lnSpc>
                <a:spcPct val="100000"/>
              </a:lnSpc>
              <a:spcBef>
                <a:spcPts val="95"/>
              </a:spcBef>
              <a:buClr>
                <a:srgbClr val="F48E7B"/>
              </a:buClr>
              <a:buFont typeface="Arial MT"/>
              <a:buChar char="•"/>
              <a:tabLst>
                <a:tab pos="240665" algn="l"/>
              </a:tabLst>
            </a:pPr>
            <a:endParaRPr lang="en-US" sz="1600" spc="-30" dirty="0">
              <a:solidFill>
                <a:srgbClr val="09283E"/>
              </a:solidFill>
              <a:latin typeface="Tahoma"/>
              <a:cs typeface="Tahoma"/>
            </a:endParaRPr>
          </a:p>
          <a:p>
            <a:pPr marL="240665" indent="-227965">
              <a:lnSpc>
                <a:spcPct val="100000"/>
              </a:lnSpc>
              <a:spcBef>
                <a:spcPts val="95"/>
              </a:spcBef>
              <a:buClr>
                <a:srgbClr val="F48E7B"/>
              </a:buClr>
              <a:buFont typeface="Arial MT"/>
              <a:buChar char="•"/>
              <a:tabLst>
                <a:tab pos="240665" algn="l"/>
              </a:tabLst>
            </a:pPr>
            <a:r>
              <a:rPr lang="en-US" sz="1600" spc="-30" dirty="0">
                <a:solidFill>
                  <a:srgbClr val="09283E"/>
                </a:solidFill>
                <a:latin typeface="Tahoma"/>
                <a:cs typeface="Tahoma"/>
              </a:rPr>
              <a:t>Accuracy &amp; Robustness: The system was tested on a dataset of 10 people with 100 images each, capturing different facial expressions (neutral, angry, happy). The simulation showed efficient real-time recognition even with changing grimaces and positions.</a:t>
            </a:r>
          </a:p>
          <a:p>
            <a:pPr marL="12700">
              <a:lnSpc>
                <a:spcPct val="100000"/>
              </a:lnSpc>
              <a:spcBef>
                <a:spcPts val="95"/>
              </a:spcBef>
              <a:buClr>
                <a:srgbClr val="F48E7B"/>
              </a:buClr>
              <a:tabLst>
                <a:tab pos="240665" algn="l"/>
              </a:tabLst>
            </a:pPr>
            <a:endParaRPr lang="en-US" sz="1600" spc="-30" dirty="0">
              <a:solidFill>
                <a:srgbClr val="09283E"/>
              </a:solidFill>
              <a:latin typeface="Tahoma"/>
              <a:cs typeface="Tahoma"/>
            </a:endParaRPr>
          </a:p>
          <a:p>
            <a:pPr marL="240665" indent="-227965">
              <a:lnSpc>
                <a:spcPct val="100000"/>
              </a:lnSpc>
              <a:spcBef>
                <a:spcPts val="95"/>
              </a:spcBef>
              <a:buClr>
                <a:srgbClr val="F48E7B"/>
              </a:buClr>
              <a:buFont typeface="Arial MT"/>
              <a:buChar char="•"/>
              <a:tabLst>
                <a:tab pos="240665" algn="l"/>
              </a:tabLst>
            </a:pPr>
            <a:endParaRPr lang="en-US" sz="1600" spc="-30" dirty="0">
              <a:solidFill>
                <a:srgbClr val="09283E"/>
              </a:solidFill>
              <a:latin typeface="Tahoma"/>
              <a:cs typeface="Tahoma"/>
            </a:endParaRPr>
          </a:p>
          <a:p>
            <a:pPr marL="240665" indent="-227965">
              <a:lnSpc>
                <a:spcPct val="100000"/>
              </a:lnSpc>
              <a:spcBef>
                <a:spcPts val="95"/>
              </a:spcBef>
              <a:buClr>
                <a:srgbClr val="F48E7B"/>
              </a:buClr>
              <a:buFont typeface="Arial MT"/>
              <a:buChar char="•"/>
              <a:tabLst>
                <a:tab pos="240665" algn="l"/>
              </a:tabLst>
            </a:pPr>
            <a:r>
              <a:rPr lang="en-US" sz="1600" spc="-30" dirty="0">
                <a:solidFill>
                  <a:srgbClr val="09283E"/>
                </a:solidFill>
                <a:latin typeface="Tahoma"/>
                <a:cs typeface="Tahoma"/>
              </a:rPr>
              <a:t>Evaluation Output: Results were monitored via a Web Browser stream (IP Camera) and data was automatically logged into an Excel file recording the Person's Name, Date, and Time of detection.</a:t>
            </a:r>
            <a:endParaRPr sz="1600" dirty="0">
              <a:latin typeface="Tahoma"/>
              <a:cs typeface="Tahoma"/>
            </a:endParaRPr>
          </a:p>
        </p:txBody>
      </p:sp>
      <p:pic>
        <p:nvPicPr>
          <p:cNvPr id="8" name="Picture 7" descr="A diagram of a computer&#10;&#10;AI-generated content may be incorrect.">
            <a:extLst>
              <a:ext uri="{FF2B5EF4-FFF2-40B4-BE49-F238E27FC236}">
                <a16:creationId xmlns:a16="http://schemas.microsoft.com/office/drawing/2014/main" id="{072C668E-9972-E8DE-B255-ED78C1F1C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229" y="1510223"/>
            <a:ext cx="4508500" cy="411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228854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a:p>
            <a:pPr marL="176530" marR="163830" algn="ctr">
              <a:lnSpc>
                <a:spcPct val="100000"/>
              </a:lnSpc>
              <a:spcBef>
                <a:spcPts val="60"/>
              </a:spcBef>
            </a:pPr>
            <a:r>
              <a:rPr sz="1800" spc="-10" dirty="0"/>
              <a:t>Summary</a:t>
            </a:r>
            <a:endParaRPr sz="1800" dirty="0"/>
          </a:p>
        </p:txBody>
      </p:sp>
      <p:sp>
        <p:nvSpPr>
          <p:cNvPr id="4" name="object 4"/>
          <p:cNvSpPr txBox="1"/>
          <p:nvPr/>
        </p:nvSpPr>
        <p:spPr>
          <a:xfrm>
            <a:off x="2592386" y="2286000"/>
            <a:ext cx="7007225" cy="2797561"/>
          </a:xfrm>
          <a:prstGeom prst="rect">
            <a:avLst/>
          </a:prstGeom>
        </p:spPr>
        <p:txBody>
          <a:bodyPr vert="horz" wrap="square" lIns="0" tIns="12065" rIns="0" bIns="0" rtlCol="0">
            <a:spAutoFit/>
          </a:bodyPr>
          <a:lstStyle/>
          <a:p>
            <a:pPr marL="12700">
              <a:lnSpc>
                <a:spcPct val="100000"/>
              </a:lnSpc>
              <a:spcBef>
                <a:spcPts val="95"/>
              </a:spcBef>
              <a:buClr>
                <a:srgbClr val="F48E7B"/>
              </a:buClr>
              <a:tabLst>
                <a:tab pos="240665" algn="l"/>
              </a:tabLst>
            </a:pPr>
            <a:r>
              <a:rPr lang="en-US" sz="1600" dirty="0">
                <a:solidFill>
                  <a:srgbClr val="09283E"/>
                </a:solidFill>
                <a:latin typeface="Tahoma"/>
                <a:cs typeface="Tahoma"/>
              </a:rPr>
              <a:t>[X] Cloud integration wasn’t mentioned, relying solely on local SD card storage and a local Web Server.</a:t>
            </a:r>
          </a:p>
          <a:p>
            <a:pPr marL="240665" indent="-227965">
              <a:lnSpc>
                <a:spcPct val="100000"/>
              </a:lnSpc>
              <a:spcBef>
                <a:spcPts val="95"/>
              </a:spcBef>
              <a:buClr>
                <a:srgbClr val="F48E7B"/>
              </a:buClr>
              <a:buFont typeface="Arial MT"/>
              <a:buChar char="•"/>
              <a:tabLst>
                <a:tab pos="240665" algn="l"/>
              </a:tabLst>
            </a:pPr>
            <a:endParaRPr lang="en-US" sz="1600" dirty="0">
              <a:solidFill>
                <a:srgbClr val="09283E"/>
              </a:solidFill>
              <a:latin typeface="Tahoma"/>
              <a:cs typeface="Tahoma"/>
            </a:endParaRPr>
          </a:p>
          <a:p>
            <a:pPr marL="12700">
              <a:lnSpc>
                <a:spcPct val="100000"/>
              </a:lnSpc>
              <a:spcBef>
                <a:spcPts val="95"/>
              </a:spcBef>
              <a:buClr>
                <a:srgbClr val="F48E7B"/>
              </a:buClr>
              <a:tabLst>
                <a:tab pos="240665" algn="l"/>
              </a:tabLst>
            </a:pPr>
            <a:r>
              <a:rPr lang="en-US" sz="1600" dirty="0">
                <a:solidFill>
                  <a:srgbClr val="09283E"/>
                </a:solidFill>
                <a:latin typeface="Tahoma"/>
                <a:cs typeface="Tahoma"/>
              </a:rPr>
              <a:t>[X] Scalability is limited as the system database is manually created on a memory card rather than a dynamic cloud database.</a:t>
            </a:r>
          </a:p>
          <a:p>
            <a:pPr marL="240665" indent="-227965">
              <a:lnSpc>
                <a:spcPct val="100000"/>
              </a:lnSpc>
              <a:spcBef>
                <a:spcPts val="95"/>
              </a:spcBef>
              <a:buClr>
                <a:srgbClr val="F48E7B"/>
              </a:buClr>
              <a:buFont typeface="Arial MT"/>
              <a:buChar char="•"/>
              <a:tabLst>
                <a:tab pos="240665" algn="l"/>
              </a:tabLst>
            </a:pPr>
            <a:endParaRPr lang="en-US" sz="1600" dirty="0">
              <a:solidFill>
                <a:srgbClr val="09283E"/>
              </a:solidFill>
              <a:latin typeface="Tahoma"/>
              <a:cs typeface="Tahoma"/>
            </a:endParaRPr>
          </a:p>
          <a:p>
            <a:pPr marL="12700">
              <a:lnSpc>
                <a:spcPct val="100000"/>
              </a:lnSpc>
              <a:spcBef>
                <a:spcPts val="95"/>
              </a:spcBef>
              <a:buClr>
                <a:srgbClr val="F48E7B"/>
              </a:buClr>
              <a:tabLst>
                <a:tab pos="240665" algn="l"/>
              </a:tabLst>
            </a:pPr>
            <a:r>
              <a:rPr lang="en-US" sz="1600" dirty="0">
                <a:solidFill>
                  <a:srgbClr val="09283E"/>
                </a:solidFill>
                <a:latin typeface="Tahoma"/>
                <a:cs typeface="Tahoma"/>
              </a:rPr>
              <a:t>[X] Data handling is basic, storing entry logs in a local static Excel file instead of a managed database system.</a:t>
            </a:r>
          </a:p>
          <a:p>
            <a:pPr marL="240665" indent="-227965">
              <a:lnSpc>
                <a:spcPct val="100000"/>
              </a:lnSpc>
              <a:spcBef>
                <a:spcPts val="95"/>
              </a:spcBef>
              <a:buClr>
                <a:srgbClr val="F48E7B"/>
              </a:buClr>
              <a:buFont typeface="Arial MT"/>
              <a:buChar char="•"/>
              <a:tabLst>
                <a:tab pos="240665" algn="l"/>
              </a:tabLst>
            </a:pPr>
            <a:endParaRPr lang="en-US" sz="1600" dirty="0">
              <a:solidFill>
                <a:srgbClr val="09283E"/>
              </a:solidFill>
              <a:latin typeface="Tahoma"/>
              <a:cs typeface="Tahoma"/>
            </a:endParaRPr>
          </a:p>
          <a:p>
            <a:pPr marL="12700">
              <a:lnSpc>
                <a:spcPct val="100000"/>
              </a:lnSpc>
              <a:spcBef>
                <a:spcPts val="95"/>
              </a:spcBef>
              <a:buClr>
                <a:srgbClr val="F48E7B"/>
              </a:buClr>
              <a:tabLst>
                <a:tab pos="240665" algn="l"/>
              </a:tabLst>
            </a:pPr>
            <a:r>
              <a:rPr lang="en-US" sz="1600" dirty="0">
                <a:solidFill>
                  <a:srgbClr val="09283E"/>
                </a:solidFill>
                <a:latin typeface="Tahoma"/>
                <a:cs typeface="Tahoma"/>
              </a:rPr>
              <a:t>[X] Security protocols (like encryption or anti-spoofing) were not discussed, despite the focus on "security" applications.</a:t>
            </a:r>
            <a:endParaRPr sz="16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p:txBody>
      </p:sp>
      <p:sp>
        <p:nvSpPr>
          <p:cNvPr id="3" name="object 3"/>
          <p:cNvSpPr txBox="1"/>
          <p:nvPr/>
        </p:nvSpPr>
        <p:spPr>
          <a:xfrm>
            <a:off x="457200" y="1439549"/>
            <a:ext cx="3764915" cy="2974148"/>
          </a:xfrm>
          <a:prstGeom prst="rect">
            <a:avLst/>
          </a:prstGeom>
        </p:spPr>
        <p:txBody>
          <a:bodyPr vert="horz" wrap="square" lIns="0" tIns="12700" rIns="0" bIns="0" rtlCol="0">
            <a:spAutoFit/>
          </a:bodyPr>
          <a:lstStyle/>
          <a:p>
            <a:pPr marL="241300" marR="5080"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Title: IoT-Based Smart Remote Door Lock and Monitoring System Using an Android Application. </a:t>
            </a:r>
          </a:p>
          <a:p>
            <a:pPr marL="241300" marR="5080"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Authors: Jakia Sultana </a:t>
            </a:r>
            <a:r>
              <a:rPr lang="en-US" sz="1600" spc="-80" dirty="0" err="1">
                <a:solidFill>
                  <a:srgbClr val="09283E"/>
                </a:solidFill>
                <a:latin typeface="Tahoma"/>
                <a:cs typeface="Tahoma"/>
              </a:rPr>
              <a:t>Sonamoni</a:t>
            </a:r>
            <a:r>
              <a:rPr lang="en-US" sz="1600" spc="-80" dirty="0">
                <a:solidFill>
                  <a:srgbClr val="09283E"/>
                </a:solidFill>
                <a:latin typeface="Tahoma"/>
                <a:cs typeface="Tahoma"/>
              </a:rPr>
              <a:t>, Raihan Sikdar, A. S. M. Ahsanul Sarkar Akib, Md </a:t>
            </a:r>
            <a:r>
              <a:rPr lang="en-US" sz="1600" spc="-80" dirty="0" err="1">
                <a:solidFill>
                  <a:srgbClr val="09283E"/>
                </a:solidFill>
                <a:latin typeface="Tahoma"/>
                <a:cs typeface="Tahoma"/>
              </a:rPr>
              <a:t>Shamiul</a:t>
            </a:r>
            <a:r>
              <a:rPr lang="en-US" sz="1600" spc="-80" dirty="0">
                <a:solidFill>
                  <a:srgbClr val="09283E"/>
                </a:solidFill>
                <a:latin typeface="Tahoma"/>
                <a:cs typeface="Tahoma"/>
              </a:rPr>
              <a:t> Islam, </a:t>
            </a:r>
            <a:r>
              <a:rPr lang="en-US" sz="1600" spc="-80" dirty="0" err="1">
                <a:solidFill>
                  <a:srgbClr val="09283E"/>
                </a:solidFill>
                <a:latin typeface="Tahoma"/>
                <a:cs typeface="Tahoma"/>
              </a:rPr>
              <a:t>Salahin</a:t>
            </a:r>
            <a:r>
              <a:rPr lang="en-US" sz="1600" spc="-80" dirty="0">
                <a:solidFill>
                  <a:srgbClr val="09283E"/>
                </a:solidFill>
                <a:latin typeface="Tahoma"/>
                <a:cs typeface="Tahoma"/>
              </a:rPr>
              <a:t> </a:t>
            </a:r>
            <a:r>
              <a:rPr lang="en-US" sz="1600" spc="-80" dirty="0" err="1">
                <a:solidFill>
                  <a:srgbClr val="09283E"/>
                </a:solidFill>
                <a:latin typeface="Tahoma"/>
                <a:cs typeface="Tahoma"/>
              </a:rPr>
              <a:t>Sourov</a:t>
            </a:r>
            <a:r>
              <a:rPr lang="en-US" sz="1600" spc="-80" dirty="0">
                <a:solidFill>
                  <a:srgbClr val="09283E"/>
                </a:solidFill>
                <a:latin typeface="Tahoma"/>
                <a:cs typeface="Tahoma"/>
              </a:rPr>
              <a:t>, Md Abdullah Al Ahasan, Mahadir Islam, Md Ahsan Habib, and M. F. </a:t>
            </a:r>
            <a:r>
              <a:rPr lang="en-US" sz="1600" spc="-80" dirty="0" err="1">
                <a:solidFill>
                  <a:srgbClr val="09283E"/>
                </a:solidFill>
                <a:latin typeface="Tahoma"/>
                <a:cs typeface="Tahoma"/>
              </a:rPr>
              <a:t>Mridha</a:t>
            </a:r>
            <a:r>
              <a:rPr lang="en-US" sz="1600" spc="-80" dirty="0">
                <a:solidFill>
                  <a:srgbClr val="09283E"/>
                </a:solidFill>
                <a:latin typeface="Tahoma"/>
                <a:cs typeface="Tahoma"/>
              </a:rPr>
              <a:t>. </a:t>
            </a:r>
          </a:p>
          <a:p>
            <a:pPr marL="241300" marR="5080"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Publish date: 2024. </a:t>
            </a:r>
          </a:p>
          <a:p>
            <a:pPr marL="241300" marR="5080"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Publisher: MDPI (Engineering Proceedings).</a:t>
            </a:r>
            <a:endParaRPr sz="1600" dirty="0">
              <a:latin typeface="Tahoma"/>
              <a:cs typeface="Tahoma"/>
            </a:endParaRPr>
          </a:p>
        </p:txBody>
      </p:sp>
      <p:sp>
        <p:nvSpPr>
          <p:cNvPr id="4" name="object 4"/>
          <p:cNvSpPr txBox="1"/>
          <p:nvPr/>
        </p:nvSpPr>
        <p:spPr>
          <a:xfrm>
            <a:off x="807821" y="5135626"/>
            <a:ext cx="10545979" cy="1120820"/>
          </a:xfrm>
          <a:prstGeom prst="rect">
            <a:avLst/>
          </a:prstGeom>
        </p:spPr>
        <p:txBody>
          <a:bodyPr vert="horz" wrap="square" lIns="0" tIns="12700" rIns="0" bIns="0" rtlCol="0">
            <a:spAutoFit/>
          </a:bodyPr>
          <a:lstStyle/>
          <a:p>
            <a:pPr marL="12700" marR="5080">
              <a:lnSpc>
                <a:spcPct val="100000"/>
              </a:lnSpc>
              <a:spcBef>
                <a:spcPts val="100"/>
              </a:spcBef>
            </a:pPr>
            <a:r>
              <a:rPr lang="en-US" sz="1800" dirty="0">
                <a:latin typeface="Tahoma"/>
                <a:cs typeface="Tahoma"/>
              </a:rPr>
              <a:t>Article focuses about the problems such as the security risks associated with</a:t>
            </a:r>
            <a:r>
              <a:rPr lang="he-IL" sz="1800" dirty="0">
                <a:latin typeface="Tahoma"/>
                <a:cs typeface="Tahoma"/>
              </a:rPr>
              <a:t> </a:t>
            </a:r>
            <a:r>
              <a:rPr lang="en-US" sz="1800" dirty="0">
                <a:latin typeface="Tahoma"/>
                <a:cs typeface="Tahoma"/>
              </a:rPr>
              <a:t>physical keys (loss, theft, or copying) and the uncertainty regarding the door's lock status. Challenges being dealt with are: remote monitoring and controlling of the door via an Android application, visitor verification through image capture, and real-time theft alerts.</a:t>
            </a:r>
            <a:endParaRPr sz="1800" dirty="0">
              <a:latin typeface="Tahoma"/>
              <a:cs typeface="Tahoma"/>
            </a:endParaRPr>
          </a:p>
        </p:txBody>
      </p:sp>
      <p:pic>
        <p:nvPicPr>
          <p:cNvPr id="8" name="Picture 7" descr="A screenshot of a computer program&#10;&#10;AI-generated content may be incorrect.">
            <a:extLst>
              <a:ext uri="{FF2B5EF4-FFF2-40B4-BE49-F238E27FC236}">
                <a16:creationId xmlns:a16="http://schemas.microsoft.com/office/drawing/2014/main" id="{BB231AAB-1498-1C0E-72B8-DA78B2DFF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474929"/>
            <a:ext cx="4419600" cy="33478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600" y="1295400"/>
            <a:ext cx="5303520" cy="4526280"/>
          </a:xfrm>
          <a:prstGeom prst="rect">
            <a:avLst/>
          </a:prstGeom>
        </p:spPr>
        <p:txBody>
          <a:bodyPr vert="horz" wrap="square" lIns="0" tIns="0" rIns="0" bIns="0" rtlCol="0">
            <a:normAutofit fontScale="77500" lnSpcReduction="20000"/>
          </a:bodyPr>
          <a:lstStyle/>
          <a:p>
            <a:pPr>
              <a:spcBef>
                <a:spcPts val="100"/>
              </a:spcBef>
            </a:pPr>
            <a:r>
              <a:rPr lang="en-US" sz="2300" b="0" i="0" spc="-20">
                <a:solidFill>
                  <a:schemeClr val="tx1"/>
                </a:solidFill>
                <a:latin typeface="Tahoma"/>
                <a:ea typeface="+mn-ea"/>
                <a:cs typeface="Tahoma"/>
              </a:rPr>
              <a:t>System configuration and Implementation</a:t>
            </a:r>
          </a:p>
          <a:p>
            <a:pPr>
              <a:spcBef>
                <a:spcPts val="100"/>
              </a:spcBef>
            </a:pPr>
            <a:endParaRPr lang="en-US" b="0" i="0" spc="-20">
              <a:solidFill>
                <a:schemeClr val="tx1"/>
              </a:solidFill>
              <a:latin typeface="Tahoma"/>
              <a:ea typeface="+mn-ea"/>
              <a:cs typeface="Tahoma"/>
            </a:endParaRP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ESP32-CAM module (Microcontroller with built-in video camera, Wi-Fi, and Bluetooth).</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DC 12V Solenoid Electronic Door Lock (Electromagnetic locking mechanism).</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Blynk Android Application (IoT platform for remote monitoring, image capturing, and lock control).</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Buzzer (Audio signaling tool for theft alerts).</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Power Supply (12V Power Adapter and 18650 Lithium-Ion Battery).</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FTDI 232 USB to Serial Interface Board (Used for programming the ESP32-CAM).</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Circuit Components (TIP122 transistor, 7805 5V regulator, 1N4007 diode, resistors, and push button).</a:t>
            </a:r>
          </a:p>
          <a:p>
            <a:pPr>
              <a:spcBef>
                <a:spcPts val="100"/>
              </a:spcBef>
            </a:pPr>
            <a:endParaRPr lang="en-US" b="0" i="0" spc="-20">
              <a:solidFill>
                <a:schemeClr val="tx1"/>
              </a:solidFill>
              <a:latin typeface="Tahoma"/>
              <a:ea typeface="+mn-ea"/>
              <a:cs typeface="Tahoma"/>
            </a:endParaRPr>
          </a:p>
          <a:p>
            <a:pPr>
              <a:spcBef>
                <a:spcPts val="100"/>
              </a:spcBef>
            </a:pPr>
            <a:r>
              <a:rPr lang="en-US" b="0" i="0" spc="-20">
                <a:solidFill>
                  <a:schemeClr val="tx1"/>
                </a:solidFill>
                <a:latin typeface="Tahoma"/>
                <a:ea typeface="+mn-ea"/>
                <a:cs typeface="Tahoma"/>
              </a:rPr>
              <a:t>Android Studio (Used for running/developing the application context).</a:t>
            </a:r>
            <a:endParaRPr lang="en-US" b="0" i="0" dirty="0">
              <a:solidFill>
                <a:schemeClr val="tx1"/>
              </a:solidFill>
              <a:latin typeface="Tahoma"/>
              <a:ea typeface="+mn-ea"/>
              <a:cs typeface="Tahoma"/>
            </a:endParaRPr>
          </a:p>
        </p:txBody>
      </p:sp>
      <p:pic>
        <p:nvPicPr>
          <p:cNvPr id="6" name="Picture 2">
            <a:extLst>
              <a:ext uri="{FF2B5EF4-FFF2-40B4-BE49-F238E27FC236}">
                <a16:creationId xmlns:a16="http://schemas.microsoft.com/office/drawing/2014/main" id="{5BBE2A00-498F-CB86-6FE9-9C96E2A0A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171700"/>
            <a:ext cx="4372028" cy="2514600"/>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
            <a:extLst>
              <a:ext uri="{FF2B5EF4-FFF2-40B4-BE49-F238E27FC236}">
                <a16:creationId xmlns:a16="http://schemas.microsoft.com/office/drawing/2014/main" id="{2F3A148B-0683-4A02-5BD7-A35A9EEE1B0D}"/>
              </a:ext>
            </a:extLst>
          </p:cNvPr>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a:latin typeface="Cambria"/>
              <a:cs typeface="Cambria"/>
            </a:endParaRPr>
          </a:p>
        </p:txBody>
      </p:sp>
      <p:sp>
        <p:nvSpPr>
          <p:cNvPr id="7" name="object 7"/>
          <p:cNvSpPr txBox="1"/>
          <p:nvPr/>
        </p:nvSpPr>
        <p:spPr>
          <a:xfrm>
            <a:off x="4145026" y="1133347"/>
            <a:ext cx="5269230"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Tahoma"/>
                <a:cs typeface="Tahoma"/>
              </a:rPr>
              <a:t>System</a:t>
            </a:r>
            <a:r>
              <a:rPr sz="1800" spc="-95" dirty="0">
                <a:latin typeface="Tahoma"/>
                <a:cs typeface="Tahoma"/>
              </a:rPr>
              <a:t> </a:t>
            </a:r>
            <a:r>
              <a:rPr sz="1800" spc="-40" dirty="0">
                <a:latin typeface="Tahoma"/>
                <a:cs typeface="Tahoma"/>
              </a:rPr>
              <a:t>configuration</a:t>
            </a:r>
            <a:r>
              <a:rPr sz="1800" spc="-80" dirty="0">
                <a:latin typeface="Tahoma"/>
                <a:cs typeface="Tahoma"/>
              </a:rPr>
              <a:t> </a:t>
            </a:r>
            <a:r>
              <a:rPr sz="1800" spc="-10" dirty="0">
                <a:latin typeface="Tahoma"/>
                <a:cs typeface="Tahoma"/>
              </a:rPr>
              <a:t>and</a:t>
            </a:r>
            <a:r>
              <a:rPr sz="1800" spc="-65" dirty="0">
                <a:latin typeface="Tahoma"/>
                <a:cs typeface="Tahoma"/>
              </a:rPr>
              <a:t> </a:t>
            </a:r>
            <a:r>
              <a:rPr sz="1800" spc="-10" dirty="0">
                <a:latin typeface="Tahoma"/>
                <a:cs typeface="Tahoma"/>
              </a:rPr>
              <a:t>Implementation</a:t>
            </a:r>
            <a:endParaRPr sz="1800" dirty="0">
              <a:latin typeface="Tahoma"/>
              <a:cs typeface="Tahoma"/>
            </a:endParaRPr>
          </a:p>
        </p:txBody>
      </p:sp>
      <p:pic>
        <p:nvPicPr>
          <p:cNvPr id="9" name="Picture 2" descr="A diagram of a door lock system&#10;&#10;AI-generated content may be incorrect.">
            <a:extLst>
              <a:ext uri="{FF2B5EF4-FFF2-40B4-BE49-F238E27FC236}">
                <a16:creationId xmlns:a16="http://schemas.microsoft.com/office/drawing/2014/main" id="{8C479324-E162-EDA7-F4B6-263D074311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67200" y="1757461"/>
            <a:ext cx="3274023" cy="4394664"/>
          </a:xfrm>
          <a:prstGeom prst="rect">
            <a:avLst/>
          </a:prstGeom>
          <a:solidFill>
            <a:srgbClr val="FFFFFF"/>
          </a:solid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22377F8-F80D-247E-153E-871836919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7688" b="2"/>
          <a:stretch>
            <a:fillRect/>
          </a:stretch>
        </p:blipFill>
        <p:spPr bwMode="auto">
          <a:xfrm>
            <a:off x="6278880" y="1577340"/>
            <a:ext cx="5303520" cy="4526280"/>
          </a:xfrm>
          <a:prstGeom prst="rect">
            <a:avLst/>
          </a:prstGeom>
          <a:solidFill>
            <a:srgbClr val="FFFFFF"/>
          </a:solidFill>
        </p:spPr>
      </p:pic>
      <p:pic>
        <p:nvPicPr>
          <p:cNvPr id="5124" name="Picture 4">
            <a:extLst>
              <a:ext uri="{FF2B5EF4-FFF2-40B4-BE49-F238E27FC236}">
                <a16:creationId xmlns:a16="http://schemas.microsoft.com/office/drawing/2014/main" id="{B8198159-C2C7-2373-6888-DCA03E918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1" y="1558159"/>
            <a:ext cx="5181600" cy="4540979"/>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035C74FF-3AD2-53FD-7DCF-5C83E50DB4DE}"/>
              </a:ext>
            </a:extLst>
          </p:cNvPr>
          <p:cNvSpPr txBox="1">
            <a:spLocks/>
          </p:cNvSpPr>
          <p:nvPr/>
        </p:nvSpPr>
        <p:spPr>
          <a:xfrm>
            <a:off x="2538222" y="527048"/>
            <a:ext cx="8205978" cy="1256113"/>
          </a:xfrm>
          <a:prstGeom prst="rect">
            <a:avLst/>
          </a:prstGeom>
        </p:spPr>
        <p:txBody>
          <a:bodyPr vert="horz" wrap="square" lIns="0" tIns="12065" rIns="0" bIns="0" rtlCol="0">
            <a:spAutoFit/>
          </a:bodyPr>
          <a:lstStyle>
            <a:lvl1pPr>
              <a:defRPr sz="5400" b="0" i="0">
                <a:solidFill>
                  <a:schemeClr val="tx1"/>
                </a:solidFill>
                <a:latin typeface="Tahoma"/>
                <a:ea typeface="+mj-ea"/>
                <a:cs typeface="Tahoma"/>
              </a:defRPr>
            </a:lvl1pPr>
          </a:lstStyle>
          <a:p>
            <a:pPr marL="12700">
              <a:spcBef>
                <a:spcPts val="95"/>
              </a:spcBef>
            </a:pPr>
            <a:r>
              <a:rPr lang="en-US" sz="4000" spc="375" dirty="0">
                <a:solidFill>
                  <a:srgbClr val="17818B"/>
                </a:solidFill>
                <a:latin typeface="Cambria"/>
                <a:cs typeface="Cambria"/>
              </a:rPr>
              <a:t>Background</a:t>
            </a:r>
            <a:r>
              <a:rPr lang="en-US" sz="4000" spc="195" dirty="0">
                <a:solidFill>
                  <a:srgbClr val="17818B"/>
                </a:solidFill>
                <a:latin typeface="Cambria"/>
                <a:cs typeface="Cambria"/>
              </a:rPr>
              <a:t> </a:t>
            </a:r>
            <a:r>
              <a:rPr lang="en-US" sz="4000" spc="1155" dirty="0">
                <a:solidFill>
                  <a:srgbClr val="17818B"/>
                </a:solidFill>
                <a:latin typeface="Cambria"/>
                <a:cs typeface="Cambria"/>
              </a:rPr>
              <a:t>&amp;</a:t>
            </a:r>
            <a:r>
              <a:rPr lang="en-US" sz="4000" spc="140" dirty="0">
                <a:solidFill>
                  <a:srgbClr val="17818B"/>
                </a:solidFill>
                <a:latin typeface="Cambria"/>
                <a:cs typeface="Cambria"/>
              </a:rPr>
              <a:t> </a:t>
            </a:r>
            <a:r>
              <a:rPr lang="en-US" sz="4000" spc="355" dirty="0">
                <a:solidFill>
                  <a:srgbClr val="17818B"/>
                </a:solidFill>
                <a:latin typeface="Cambria"/>
                <a:cs typeface="Cambria"/>
              </a:rPr>
              <a:t>Related</a:t>
            </a:r>
            <a:r>
              <a:rPr lang="en-US" sz="4000" spc="180" dirty="0">
                <a:solidFill>
                  <a:srgbClr val="17818B"/>
                </a:solidFill>
                <a:latin typeface="Cambria"/>
                <a:cs typeface="Cambria"/>
              </a:rPr>
              <a:t> </a:t>
            </a:r>
            <a:r>
              <a:rPr lang="en-US" sz="4000" spc="225" dirty="0">
                <a:solidFill>
                  <a:srgbClr val="17818B"/>
                </a:solidFill>
                <a:latin typeface="Cambria"/>
                <a:cs typeface="Cambria"/>
              </a:rPr>
              <a:t>work</a:t>
            </a:r>
          </a:p>
          <a:p>
            <a:pPr marL="12700">
              <a:spcBef>
                <a:spcPts val="95"/>
              </a:spcBef>
            </a:pPr>
            <a:endParaRPr lang="en-US" sz="4000" dirty="0">
              <a:latin typeface="Cambria"/>
              <a:cs typeface="Cambria"/>
            </a:endParaRPr>
          </a:p>
        </p:txBody>
      </p:sp>
      <p:sp>
        <p:nvSpPr>
          <p:cNvPr id="6" name="object 7">
            <a:extLst>
              <a:ext uri="{FF2B5EF4-FFF2-40B4-BE49-F238E27FC236}">
                <a16:creationId xmlns:a16="http://schemas.microsoft.com/office/drawing/2014/main" id="{EC3FD465-6D60-29A6-8FA2-AB311CCDB650}"/>
              </a:ext>
            </a:extLst>
          </p:cNvPr>
          <p:cNvSpPr txBox="1"/>
          <p:nvPr/>
        </p:nvSpPr>
        <p:spPr>
          <a:xfrm>
            <a:off x="4145026" y="1133347"/>
            <a:ext cx="5269230"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Tahoma"/>
                <a:cs typeface="Tahoma"/>
              </a:rPr>
              <a:t>System</a:t>
            </a:r>
            <a:r>
              <a:rPr sz="1800" spc="-95" dirty="0">
                <a:latin typeface="Tahoma"/>
                <a:cs typeface="Tahoma"/>
              </a:rPr>
              <a:t> </a:t>
            </a:r>
            <a:r>
              <a:rPr sz="1800" spc="-40" dirty="0">
                <a:latin typeface="Tahoma"/>
                <a:cs typeface="Tahoma"/>
              </a:rPr>
              <a:t>configuration</a:t>
            </a:r>
            <a:r>
              <a:rPr sz="1800" spc="-80" dirty="0">
                <a:latin typeface="Tahoma"/>
                <a:cs typeface="Tahoma"/>
              </a:rPr>
              <a:t> </a:t>
            </a:r>
            <a:r>
              <a:rPr sz="1800" spc="-10" dirty="0">
                <a:latin typeface="Tahoma"/>
                <a:cs typeface="Tahoma"/>
              </a:rPr>
              <a:t>and</a:t>
            </a:r>
            <a:r>
              <a:rPr sz="1800" spc="-65" dirty="0">
                <a:latin typeface="Tahoma"/>
                <a:cs typeface="Tahoma"/>
              </a:rPr>
              <a:t> </a:t>
            </a:r>
            <a:r>
              <a:rPr sz="1800" spc="-10" dirty="0">
                <a:latin typeface="Tahoma"/>
                <a:cs typeface="Tahoma"/>
              </a:rPr>
              <a:t>Implementation</a:t>
            </a:r>
            <a:endParaRPr sz="18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176530" algn="ctr">
              <a:lnSpc>
                <a:spcPts val="479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a:latin typeface="Cambria"/>
              <a:cs typeface="Cambria"/>
            </a:endParaRPr>
          </a:p>
          <a:p>
            <a:pPr marL="176530" algn="ctr">
              <a:lnSpc>
                <a:spcPts val="2150"/>
              </a:lnSpc>
            </a:pPr>
            <a:r>
              <a:rPr sz="1800" spc="-10" dirty="0"/>
              <a:t>Summary</a:t>
            </a:r>
            <a:endParaRPr sz="1800"/>
          </a:p>
        </p:txBody>
      </p:sp>
      <p:sp>
        <p:nvSpPr>
          <p:cNvPr id="6" name="TextBox 5">
            <a:extLst>
              <a:ext uri="{FF2B5EF4-FFF2-40B4-BE49-F238E27FC236}">
                <a16:creationId xmlns:a16="http://schemas.microsoft.com/office/drawing/2014/main" id="{0569B4FC-5011-4F6C-F214-190666CB7438}"/>
              </a:ext>
            </a:extLst>
          </p:cNvPr>
          <p:cNvSpPr txBox="1"/>
          <p:nvPr/>
        </p:nvSpPr>
        <p:spPr>
          <a:xfrm>
            <a:off x="643231" y="1828800"/>
            <a:ext cx="11548769" cy="4524315"/>
          </a:xfrm>
          <a:prstGeom prst="rect">
            <a:avLst/>
          </a:prstGeom>
          <a:noFill/>
        </p:spPr>
        <p:txBody>
          <a:bodyPr wrap="square" rtlCol="0">
            <a:spAutoFit/>
          </a:bodyPr>
          <a:lstStyle/>
          <a:p>
            <a:pPr algn="l" rtl="1"/>
            <a:r>
              <a:rPr lang="en-US" dirty="0"/>
              <a:t>[V] Remote monitoring and control via Android Application (Blynk) allows access from anywhere.</a:t>
            </a:r>
          </a:p>
          <a:p>
            <a:pPr algn="l" rtl="1"/>
            <a:endParaRPr lang="en-US" dirty="0"/>
          </a:p>
          <a:p>
            <a:pPr algn="l" rtl="1"/>
            <a:r>
              <a:rPr lang="en-US" dirty="0"/>
              <a:t>[V] Visual verification enhances security by allowing the owner to see the visitor's picture before unlocking.</a:t>
            </a:r>
          </a:p>
          <a:p>
            <a:pPr algn="l" rtl="1"/>
            <a:endParaRPr lang="en-US" dirty="0"/>
          </a:p>
          <a:p>
            <a:pPr algn="l" rtl="1"/>
            <a:r>
              <a:rPr lang="en-US" dirty="0"/>
              <a:t>[V] Theft Alert feature triggers a notification and loud buzzer if forced entry is attempted.</a:t>
            </a:r>
          </a:p>
          <a:p>
            <a:pPr algn="l" rtl="1"/>
            <a:endParaRPr lang="en-US" dirty="0"/>
          </a:p>
          <a:p>
            <a:pPr algn="l" rtl="1"/>
            <a:r>
              <a:rPr lang="en-US" dirty="0"/>
              <a:t>[V] Automatic locking feature secures the door if no one enters within five minutes.</a:t>
            </a:r>
          </a:p>
          <a:p>
            <a:pPr algn="l" rtl="1"/>
            <a:endParaRPr lang="en-US" dirty="0"/>
          </a:p>
          <a:p>
            <a:pPr algn="l" rtl="1"/>
            <a:r>
              <a:rPr lang="en-US" dirty="0"/>
              <a:t>[X] Dependency on Internet connectivity – remote operations can be unstable or unavailable if the connection fails.</a:t>
            </a:r>
          </a:p>
          <a:p>
            <a:pPr algn="l" rtl="1"/>
            <a:endParaRPr lang="en-US" dirty="0"/>
          </a:p>
          <a:p>
            <a:pPr algn="l" rtl="1"/>
            <a:r>
              <a:rPr lang="en-US" dirty="0"/>
              <a:t>[X] Performance in poor lighting – visitor identification via the camera may be inaccurate in low light conditions.</a:t>
            </a:r>
          </a:p>
          <a:p>
            <a:pPr algn="l" rtl="1"/>
            <a:endParaRPr lang="en-US" dirty="0"/>
          </a:p>
          <a:p>
            <a:pPr algn="l" rtl="1"/>
            <a:r>
              <a:rPr lang="en-US" dirty="0"/>
              <a:t>[X] Cybersecurity concerns – data encryption and protection against cyber attacks are not fully addressed and require further research.</a:t>
            </a:r>
          </a:p>
          <a:p>
            <a:pPr algn="l" rtl="1"/>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a:latin typeface="Cambria"/>
              <a:cs typeface="Cambria"/>
            </a:endParaRPr>
          </a:p>
        </p:txBody>
      </p:sp>
      <p:sp>
        <p:nvSpPr>
          <p:cNvPr id="3" name="object 3"/>
          <p:cNvSpPr txBox="1"/>
          <p:nvPr/>
        </p:nvSpPr>
        <p:spPr>
          <a:xfrm>
            <a:off x="490029" y="1524000"/>
            <a:ext cx="4462971" cy="1296893"/>
          </a:xfrm>
          <a:prstGeom prst="rect">
            <a:avLst/>
          </a:prstGeom>
        </p:spPr>
        <p:txBody>
          <a:bodyPr vert="horz" wrap="square" lIns="0" tIns="12700" rIns="0" bIns="0" rtlCol="0">
            <a:spAutoFit/>
          </a:bodyPr>
          <a:lstStyle/>
          <a:p>
            <a:pPr marL="241300" marR="209550" indent="-228600">
              <a:lnSpc>
                <a:spcPct val="110000"/>
              </a:lnSpc>
              <a:spcBef>
                <a:spcPts val="100"/>
              </a:spcBef>
              <a:buClr>
                <a:srgbClr val="F48E7B"/>
              </a:buClr>
              <a:buFont typeface="Arial MT"/>
              <a:buChar char="•"/>
              <a:tabLst>
                <a:tab pos="241300" algn="l"/>
              </a:tabLst>
            </a:pPr>
            <a:r>
              <a:rPr lang="en-US" sz="1500" spc="-70" dirty="0">
                <a:solidFill>
                  <a:srgbClr val="09283E"/>
                </a:solidFill>
                <a:latin typeface="Tahoma"/>
                <a:cs typeface="Tahoma"/>
              </a:rPr>
              <a:t>Title: Door Lock System Using Face Recognition </a:t>
            </a:r>
          </a:p>
          <a:p>
            <a:pPr marL="241300" marR="209550" indent="-228600">
              <a:lnSpc>
                <a:spcPct val="110000"/>
              </a:lnSpc>
              <a:spcBef>
                <a:spcPts val="100"/>
              </a:spcBef>
              <a:buClr>
                <a:srgbClr val="F48E7B"/>
              </a:buClr>
              <a:buFont typeface="Arial MT"/>
              <a:buChar char="•"/>
              <a:tabLst>
                <a:tab pos="241300" algn="l"/>
              </a:tabLst>
            </a:pPr>
            <a:r>
              <a:rPr lang="en-US" sz="1500" spc="-70" dirty="0">
                <a:solidFill>
                  <a:srgbClr val="09283E"/>
                </a:solidFill>
                <a:latin typeface="Tahoma"/>
                <a:cs typeface="Tahoma"/>
              </a:rPr>
              <a:t>Authors: Pranavi Tukaram </a:t>
            </a:r>
            <a:r>
              <a:rPr lang="en-US" sz="1500" spc="-70" dirty="0" err="1">
                <a:solidFill>
                  <a:srgbClr val="09283E"/>
                </a:solidFill>
                <a:latin typeface="Tahoma"/>
                <a:cs typeface="Tahoma"/>
              </a:rPr>
              <a:t>Phavade</a:t>
            </a:r>
            <a:r>
              <a:rPr lang="en-US" sz="1500" spc="-70" dirty="0">
                <a:solidFill>
                  <a:srgbClr val="09283E"/>
                </a:solidFill>
                <a:latin typeface="Tahoma"/>
                <a:cs typeface="Tahoma"/>
              </a:rPr>
              <a:t> and Dr. C. V. Rane </a:t>
            </a:r>
          </a:p>
          <a:p>
            <a:pPr marL="241300" marR="209550" indent="-228600">
              <a:lnSpc>
                <a:spcPct val="110000"/>
              </a:lnSpc>
              <a:spcBef>
                <a:spcPts val="100"/>
              </a:spcBef>
              <a:buClr>
                <a:srgbClr val="F48E7B"/>
              </a:buClr>
              <a:buFont typeface="Arial MT"/>
              <a:buChar char="•"/>
              <a:tabLst>
                <a:tab pos="241300" algn="l"/>
              </a:tabLst>
            </a:pPr>
            <a:r>
              <a:rPr lang="en-US" sz="1500" spc="-70" dirty="0">
                <a:solidFill>
                  <a:srgbClr val="09283E"/>
                </a:solidFill>
                <a:latin typeface="Tahoma"/>
                <a:cs typeface="Tahoma"/>
              </a:rPr>
              <a:t>Publish date: 2025 </a:t>
            </a:r>
          </a:p>
          <a:p>
            <a:pPr marL="241300" marR="209550" indent="-228600">
              <a:lnSpc>
                <a:spcPct val="110000"/>
              </a:lnSpc>
              <a:spcBef>
                <a:spcPts val="100"/>
              </a:spcBef>
              <a:buClr>
                <a:srgbClr val="F48E7B"/>
              </a:buClr>
              <a:buFont typeface="Arial MT"/>
              <a:buChar char="•"/>
              <a:tabLst>
                <a:tab pos="241300" algn="l"/>
              </a:tabLst>
            </a:pPr>
            <a:r>
              <a:rPr lang="en-US" sz="1500" spc="-70" dirty="0">
                <a:solidFill>
                  <a:srgbClr val="09283E"/>
                </a:solidFill>
                <a:latin typeface="Tahoma"/>
                <a:cs typeface="Tahoma"/>
              </a:rPr>
              <a:t>Publisher: Metallurgical and Materials Engineering</a:t>
            </a:r>
            <a:endParaRPr sz="1300" dirty="0">
              <a:latin typeface="Tahoma"/>
              <a:cs typeface="Tahoma"/>
            </a:endParaRPr>
          </a:p>
        </p:txBody>
      </p:sp>
      <p:sp>
        <p:nvSpPr>
          <p:cNvPr id="4" name="object 4"/>
          <p:cNvSpPr txBox="1"/>
          <p:nvPr/>
        </p:nvSpPr>
        <p:spPr>
          <a:xfrm>
            <a:off x="894080" y="4755895"/>
            <a:ext cx="10503535" cy="843821"/>
          </a:xfrm>
          <a:prstGeom prst="rect">
            <a:avLst/>
          </a:prstGeom>
        </p:spPr>
        <p:txBody>
          <a:bodyPr vert="horz" wrap="square" lIns="0" tIns="12700" rIns="0" bIns="0" rtlCol="0">
            <a:spAutoFit/>
          </a:bodyPr>
          <a:lstStyle/>
          <a:p>
            <a:pPr marL="12700" marR="5080">
              <a:lnSpc>
                <a:spcPct val="100000"/>
              </a:lnSpc>
              <a:spcBef>
                <a:spcPts val="100"/>
              </a:spcBef>
            </a:pPr>
            <a:r>
              <a:rPr lang="en-US" sz="1800" dirty="0">
                <a:latin typeface="Tahoma"/>
                <a:cs typeface="Tahoma"/>
              </a:rPr>
              <a:t>Article focuses about the problems such as unauthorized entry risks and the inconvenience or insecurity of traditional keys and passwords. Challenges being dealt with are: implementing a hands-free, automated security system using Raspberry Pi for face recognition and GSM for remote alerts.</a:t>
            </a:r>
            <a:endParaRPr sz="1800" dirty="0">
              <a:latin typeface="Tahoma"/>
              <a:cs typeface="Tahoma"/>
            </a:endParaRPr>
          </a:p>
        </p:txBody>
      </p:sp>
      <p:pic>
        <p:nvPicPr>
          <p:cNvPr id="8" name="Picture 7" descr="A document with text on it&#10;&#10;AI-generated content may be incorrect.">
            <a:extLst>
              <a:ext uri="{FF2B5EF4-FFF2-40B4-BE49-F238E27FC236}">
                <a16:creationId xmlns:a16="http://schemas.microsoft.com/office/drawing/2014/main" id="{A504D7BF-C440-A034-D7BD-4BE129423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209966"/>
            <a:ext cx="4248786" cy="33418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176530" algn="ctr">
              <a:lnSpc>
                <a:spcPts val="479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a:p>
            <a:pPr marL="176530" algn="ctr">
              <a:lnSpc>
                <a:spcPts val="2150"/>
              </a:lnSpc>
            </a:pPr>
            <a:r>
              <a:rPr sz="1800" spc="-20" dirty="0"/>
              <a:t>System</a:t>
            </a:r>
            <a:r>
              <a:rPr sz="1800" spc="-95" dirty="0"/>
              <a:t> </a:t>
            </a:r>
            <a:r>
              <a:rPr sz="1800" spc="-40" dirty="0"/>
              <a:t>configuration</a:t>
            </a:r>
            <a:r>
              <a:rPr sz="1800" spc="-80" dirty="0"/>
              <a:t> </a:t>
            </a:r>
            <a:r>
              <a:rPr sz="1800" spc="-10" dirty="0"/>
              <a:t>and</a:t>
            </a:r>
            <a:r>
              <a:rPr sz="1800" spc="-65" dirty="0"/>
              <a:t> </a:t>
            </a:r>
            <a:r>
              <a:rPr sz="1800" spc="-10" dirty="0"/>
              <a:t>Implementation</a:t>
            </a:r>
            <a:endParaRPr sz="1800" dirty="0"/>
          </a:p>
        </p:txBody>
      </p:sp>
      <p:sp>
        <p:nvSpPr>
          <p:cNvPr id="3" name="object 3"/>
          <p:cNvSpPr txBox="1"/>
          <p:nvPr/>
        </p:nvSpPr>
        <p:spPr>
          <a:xfrm>
            <a:off x="381000" y="1752600"/>
            <a:ext cx="6576569" cy="4300536"/>
          </a:xfrm>
          <a:prstGeom prst="rect">
            <a:avLst/>
          </a:prstGeom>
        </p:spPr>
        <p:txBody>
          <a:bodyPr vert="horz" wrap="square" lIns="0" tIns="12065" rIns="0" bIns="0" rtlCol="0">
            <a:spAutoFit/>
          </a:bodyPr>
          <a:lstStyle/>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Raspberry Pi 4 Model B (Main processing unit handling image analysis and control).</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Camera Module / Webcam (Captures real-time images for face detection).</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GSM Module (Enables SMS alerts and remote communication via cellular network).</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Electric Lock (Solenoid lock powered by 12V for physical door security).</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Relay Module (Interfacing component to control the high-voltage lock via the Pi).</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Buzzer (Audio output device for alerting unauthorized access attempts).</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OpenCV Library (Software library used for image processing and face recognition).</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Haar Cascade Classifier (Algorithm implemented for detecting faces in the image).</a:t>
            </a:r>
          </a:p>
          <a:p>
            <a:pPr marL="240665" indent="-227965">
              <a:lnSpc>
                <a:spcPct val="100000"/>
              </a:lnSpc>
              <a:spcBef>
                <a:spcPts val="95"/>
              </a:spcBef>
              <a:buClr>
                <a:srgbClr val="F48E7B"/>
              </a:buClr>
              <a:buFont typeface="Arial MT"/>
              <a:buChar char="•"/>
              <a:tabLst>
                <a:tab pos="240665" algn="l"/>
              </a:tabLst>
            </a:pPr>
            <a:r>
              <a:rPr lang="en-US" sz="1600" spc="-10" dirty="0">
                <a:solidFill>
                  <a:srgbClr val="09283E"/>
                </a:solidFill>
                <a:latin typeface="Tahoma"/>
                <a:cs typeface="Tahoma"/>
              </a:rPr>
              <a:t>LBPH Algorithm (Local Binary Pattern Histogram used for recognizing the specific person).</a:t>
            </a:r>
            <a:endParaRPr sz="1600" dirty="0">
              <a:latin typeface="Tahoma"/>
              <a:cs typeface="Tahoma"/>
            </a:endParaRPr>
          </a:p>
        </p:txBody>
      </p:sp>
      <p:pic>
        <p:nvPicPr>
          <p:cNvPr id="8" name="Picture 7" descr="A diagram of a face recognition system&#10;&#10;AI-generated content may be incorrect.">
            <a:extLst>
              <a:ext uri="{FF2B5EF4-FFF2-40B4-BE49-F238E27FC236}">
                <a16:creationId xmlns:a16="http://schemas.microsoft.com/office/drawing/2014/main" id="{6FAEA2D9-D164-E10C-A2E5-EBEB05D2E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40" y="1446528"/>
            <a:ext cx="3822700" cy="5156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a:latin typeface="Cambria"/>
              <a:cs typeface="Cambria"/>
            </a:endParaRPr>
          </a:p>
        </p:txBody>
      </p:sp>
      <p:sp>
        <p:nvSpPr>
          <p:cNvPr id="3" name="object 3"/>
          <p:cNvSpPr txBox="1"/>
          <p:nvPr/>
        </p:nvSpPr>
        <p:spPr>
          <a:xfrm>
            <a:off x="4363592" y="1146428"/>
            <a:ext cx="3383915" cy="289823"/>
          </a:xfrm>
          <a:prstGeom prst="rect">
            <a:avLst/>
          </a:prstGeom>
        </p:spPr>
        <p:txBody>
          <a:bodyPr vert="horz" wrap="square" lIns="0" tIns="12700" rIns="0" bIns="0" rtlCol="0">
            <a:spAutoFit/>
          </a:bodyPr>
          <a:lstStyle/>
          <a:p>
            <a:pPr algn="ctr">
              <a:lnSpc>
                <a:spcPct val="100000"/>
              </a:lnSpc>
              <a:spcBef>
                <a:spcPts val="100"/>
              </a:spcBef>
            </a:pPr>
            <a:r>
              <a:rPr sz="1800" spc="-10" dirty="0">
                <a:latin typeface="Tahoma"/>
                <a:cs typeface="Tahoma"/>
              </a:rPr>
              <a:t>Results</a:t>
            </a:r>
            <a:endParaRPr sz="1800" dirty="0">
              <a:latin typeface="Tahoma"/>
              <a:cs typeface="Tahoma"/>
            </a:endParaRPr>
          </a:p>
        </p:txBody>
      </p:sp>
      <p:sp>
        <p:nvSpPr>
          <p:cNvPr id="12" name="TextBox 11">
            <a:extLst>
              <a:ext uri="{FF2B5EF4-FFF2-40B4-BE49-F238E27FC236}">
                <a16:creationId xmlns:a16="http://schemas.microsoft.com/office/drawing/2014/main" id="{17DFAC3E-6F1D-EC65-3BDB-73D1A8C7F5EE}"/>
              </a:ext>
            </a:extLst>
          </p:cNvPr>
          <p:cNvSpPr txBox="1"/>
          <p:nvPr/>
        </p:nvSpPr>
        <p:spPr>
          <a:xfrm>
            <a:off x="685800" y="1781428"/>
            <a:ext cx="10439400" cy="3693319"/>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Recognition Accuracy: The system achieved a recognition accuracy of 92% for known faces using the LBPH algorithm with 20 training images per person.</a:t>
            </a:r>
          </a:p>
          <a:p>
            <a:pPr algn="l" rtl="0"/>
            <a:endParaRPr lang="en-US" dirty="0"/>
          </a:p>
          <a:p>
            <a:pPr marL="285750" indent="-285750" algn="l" rtl="0">
              <a:buFont typeface="Arial" panose="020B0604020202020204" pitchFamily="34" charset="0"/>
              <a:buChar char="•"/>
            </a:pPr>
            <a:r>
              <a:rPr lang="en-US" dirty="0"/>
              <a:t>Processing Speed: Face detection occurs in under 2 seconds under good lighting conditions.</a:t>
            </a:r>
          </a:p>
          <a:p>
            <a:pPr algn="l" rtl="0"/>
            <a:endParaRPr lang="en-US" dirty="0"/>
          </a:p>
          <a:p>
            <a:pPr marL="285750" indent="-285750" algn="l" rtl="0">
              <a:buFont typeface="Arial" panose="020B0604020202020204" pitchFamily="34" charset="0"/>
              <a:buChar char="•"/>
            </a:pPr>
            <a:r>
              <a:rPr lang="en-US" dirty="0"/>
              <a:t>System Response Time: The total time from face detection to the door unlocking ranges between 3 to 5 seconds.</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Environmental Limitations: Recognition failures were observed during low lighting conditions, partial occlusions (masks/caps), or drastic changes in appearance (e.g., beard growth) .</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Security Feedback: The system successfully displays real-time status on an LCD ("Access Granted/Denied") and sends an SMS/Email alert with the intruder's image for unrecognized faces .</a:t>
            </a:r>
            <a:endParaRPr lang="en-I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600" y="1577340"/>
            <a:ext cx="5303520" cy="4526280"/>
          </a:xfrm>
          <a:prstGeom prst="rect">
            <a:avLst/>
          </a:prstGeom>
        </p:spPr>
        <p:txBody>
          <a:bodyPr vert="horz" wrap="square" lIns="0" tIns="0" rIns="0" bIns="0" rtlCol="0">
            <a:normAutofit/>
          </a:bodyPr>
          <a:lstStyle/>
          <a:p>
            <a:pPr indent="-227965">
              <a:spcBef>
                <a:spcPts val="105"/>
              </a:spcBef>
              <a:buClr>
                <a:srgbClr val="F48E7B"/>
              </a:buClr>
              <a:buFont typeface="Arial MT"/>
              <a:buChar char="•"/>
              <a:tabLst>
                <a:tab pos="240665" algn="l"/>
              </a:tabLst>
            </a:pPr>
            <a:r>
              <a:rPr lang="en-US" b="0" i="0" dirty="0">
                <a:solidFill>
                  <a:schemeClr val="tx1"/>
                </a:solidFill>
                <a:latin typeface="Tahoma"/>
                <a:ea typeface="+mn-ea"/>
                <a:cs typeface="Tahoma"/>
              </a:rPr>
              <a:t>What is IoT Smart Door System?</a:t>
            </a:r>
          </a:p>
          <a:p>
            <a:pPr indent="-227965">
              <a:spcBef>
                <a:spcPts val="1475"/>
              </a:spcBef>
              <a:buClr>
                <a:srgbClr val="F48E7B"/>
              </a:buClr>
              <a:buFont typeface="Arial MT"/>
              <a:buChar char="•"/>
              <a:tabLst>
                <a:tab pos="240665" algn="l"/>
              </a:tabLst>
            </a:pPr>
            <a:r>
              <a:rPr lang="en-US" b="0" i="0" dirty="0">
                <a:solidFill>
                  <a:schemeClr val="tx1"/>
                </a:solidFill>
                <a:latin typeface="Tahoma"/>
                <a:ea typeface="+mn-ea"/>
                <a:cs typeface="Tahoma"/>
              </a:rPr>
              <a:t>Background &amp; Related work</a:t>
            </a:r>
          </a:p>
          <a:p>
            <a:pPr indent="-227965">
              <a:spcBef>
                <a:spcPts val="1485"/>
              </a:spcBef>
              <a:buClr>
                <a:srgbClr val="F48E7B"/>
              </a:buClr>
              <a:buFont typeface="Arial MT"/>
              <a:buChar char="•"/>
              <a:tabLst>
                <a:tab pos="240665" algn="l"/>
              </a:tabLst>
            </a:pPr>
            <a:r>
              <a:rPr lang="en-US" b="0" i="0" dirty="0">
                <a:solidFill>
                  <a:schemeClr val="tx1"/>
                </a:solidFill>
                <a:latin typeface="Tahoma"/>
                <a:ea typeface="+mn-ea"/>
                <a:cs typeface="Tahoma"/>
              </a:rPr>
              <a:t>Challenges</a:t>
            </a:r>
          </a:p>
          <a:p>
            <a:pPr indent="-227965">
              <a:spcBef>
                <a:spcPts val="1480"/>
              </a:spcBef>
              <a:buClr>
                <a:srgbClr val="F48E7B"/>
              </a:buClr>
              <a:buFont typeface="Arial MT"/>
              <a:buChar char="•"/>
              <a:tabLst>
                <a:tab pos="240665" algn="l"/>
              </a:tabLst>
            </a:pPr>
            <a:r>
              <a:rPr lang="en-US" b="0" i="0" dirty="0">
                <a:solidFill>
                  <a:schemeClr val="tx1"/>
                </a:solidFill>
                <a:latin typeface="Tahoma"/>
                <a:ea typeface="+mn-ea"/>
                <a:cs typeface="Tahoma"/>
              </a:rPr>
              <a:t>System Architecture</a:t>
            </a:r>
          </a:p>
          <a:p>
            <a:pPr indent="-227965">
              <a:spcBef>
                <a:spcPts val="1475"/>
              </a:spcBef>
              <a:buClr>
                <a:srgbClr val="F48E7B"/>
              </a:buClr>
              <a:buFont typeface="Arial MT"/>
              <a:buChar char="•"/>
              <a:tabLst>
                <a:tab pos="240665" algn="l"/>
              </a:tabLst>
            </a:pPr>
            <a:r>
              <a:rPr lang="en-US" b="0" i="0" dirty="0">
                <a:solidFill>
                  <a:schemeClr val="tx1"/>
                </a:solidFill>
                <a:latin typeface="Tahoma"/>
                <a:ea typeface="+mn-ea"/>
                <a:cs typeface="Tahoma"/>
              </a:rPr>
              <a:t>Implementation</a:t>
            </a:r>
          </a:p>
          <a:p>
            <a:pPr indent="-227965">
              <a:spcBef>
                <a:spcPts val="1490"/>
              </a:spcBef>
              <a:buClr>
                <a:srgbClr val="F48E7B"/>
              </a:buClr>
              <a:buFont typeface="Arial MT"/>
              <a:buChar char="•"/>
              <a:tabLst>
                <a:tab pos="240665" algn="l"/>
              </a:tabLst>
            </a:pPr>
            <a:r>
              <a:rPr lang="en-US" b="0" i="0" dirty="0">
                <a:solidFill>
                  <a:schemeClr val="tx1"/>
                </a:solidFill>
                <a:latin typeface="Tahoma"/>
                <a:ea typeface="+mn-ea"/>
                <a:cs typeface="Tahoma"/>
              </a:rPr>
              <a:t>Future Ideas</a:t>
            </a:r>
          </a:p>
          <a:p>
            <a:pPr indent="-227965">
              <a:spcBef>
                <a:spcPts val="1480"/>
              </a:spcBef>
              <a:buClr>
                <a:srgbClr val="F48E7B"/>
              </a:buClr>
              <a:buFont typeface="Arial MT"/>
              <a:buChar char="•"/>
              <a:tabLst>
                <a:tab pos="240665" algn="l"/>
              </a:tabLst>
            </a:pPr>
            <a:r>
              <a:rPr lang="en-US" b="0" i="0" dirty="0">
                <a:solidFill>
                  <a:schemeClr val="tx1"/>
                </a:solidFill>
                <a:latin typeface="Tahoma"/>
                <a:ea typeface="+mn-ea"/>
                <a:cs typeface="Tahoma"/>
              </a:rPr>
              <a:t>Summary</a:t>
            </a:r>
          </a:p>
        </p:txBody>
      </p:sp>
      <p:pic>
        <p:nvPicPr>
          <p:cNvPr id="4" name="Picture 3">
            <a:extLst>
              <a:ext uri="{FF2B5EF4-FFF2-40B4-BE49-F238E27FC236}">
                <a16:creationId xmlns:a16="http://schemas.microsoft.com/office/drawing/2014/main" id="{599F4D28-0DB7-42FB-9286-38EE615B8848}"/>
              </a:ext>
            </a:extLst>
          </p:cNvPr>
          <p:cNvPicPr>
            <a:picLocks noChangeAspect="1"/>
          </p:cNvPicPr>
          <p:nvPr/>
        </p:nvPicPr>
        <p:blipFill>
          <a:blip r:embed="rId2"/>
          <a:srcRect l="14218" r="7568" b="-2"/>
          <a:stretch>
            <a:fillRect/>
          </a:stretch>
        </p:blipFill>
        <p:spPr>
          <a:xfrm>
            <a:off x="6278880" y="1577340"/>
            <a:ext cx="5303520" cy="4526280"/>
          </a:xfrm>
          <a:prstGeom prst="rect">
            <a:avLst/>
          </a:prstGeom>
          <a:noFill/>
        </p:spPr>
      </p:pic>
      <p:sp>
        <p:nvSpPr>
          <p:cNvPr id="10" name="object 2">
            <a:extLst>
              <a:ext uri="{FF2B5EF4-FFF2-40B4-BE49-F238E27FC236}">
                <a16:creationId xmlns:a16="http://schemas.microsoft.com/office/drawing/2014/main" id="{1B5EEEC5-61E1-DA73-5EAB-3F9220C537D9}"/>
              </a:ext>
            </a:extLst>
          </p:cNvPr>
          <p:cNvSpPr txBox="1">
            <a:spLocks noGrp="1"/>
          </p:cNvSpPr>
          <p:nvPr>
            <p:ph type="title"/>
          </p:nvPr>
        </p:nvSpPr>
        <p:spPr>
          <a:xfrm>
            <a:off x="-228600" y="457200"/>
            <a:ext cx="11667540" cy="873828"/>
          </a:xfrm>
          <a:prstGeom prst="rect">
            <a:avLst/>
          </a:prstGeom>
        </p:spPr>
        <p:txBody>
          <a:bodyPr vert="horz" wrap="square" lIns="0" tIns="319277" rIns="0" bIns="0" rtlCol="0">
            <a:spAutoFit/>
          </a:bodyPr>
          <a:lstStyle/>
          <a:p>
            <a:pPr marL="4799330" marR="5080" indent="-3195320">
              <a:lnSpc>
                <a:spcPts val="4320"/>
              </a:lnSpc>
              <a:spcBef>
                <a:spcPts val="640"/>
              </a:spcBef>
            </a:pPr>
            <a:r>
              <a:rPr lang="en-US" sz="4000" spc="480" dirty="0">
                <a:solidFill>
                  <a:srgbClr val="17818B"/>
                </a:solidFill>
                <a:latin typeface="Cambria"/>
                <a:cs typeface="Cambria"/>
              </a:rPr>
              <a:t>Agenda</a:t>
            </a:r>
            <a:endParaRPr sz="4000" dirty="0">
              <a:latin typeface="Cambria"/>
              <a:cs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228854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a:p>
            <a:pPr marL="176530" marR="243840" algn="ctr">
              <a:lnSpc>
                <a:spcPct val="100000"/>
              </a:lnSpc>
              <a:spcBef>
                <a:spcPts val="80"/>
              </a:spcBef>
            </a:pPr>
            <a:r>
              <a:rPr sz="1800" spc="-10" dirty="0"/>
              <a:t>Summary</a:t>
            </a:r>
            <a:endParaRPr sz="1800" dirty="0"/>
          </a:p>
        </p:txBody>
      </p:sp>
      <p:sp>
        <p:nvSpPr>
          <p:cNvPr id="4" name="object 4"/>
          <p:cNvSpPr txBox="1"/>
          <p:nvPr/>
        </p:nvSpPr>
        <p:spPr>
          <a:xfrm>
            <a:off x="456082" y="1773172"/>
            <a:ext cx="11583518" cy="4079963"/>
          </a:xfrm>
          <a:prstGeom prst="rect">
            <a:avLst/>
          </a:prstGeom>
        </p:spPr>
        <p:txBody>
          <a:bodyPr vert="horz" wrap="square" lIns="0" tIns="12065" rIns="0" bIns="0" rtlCol="0">
            <a:spAutoFit/>
          </a:bodyPr>
          <a:lstStyle/>
          <a:p>
            <a:pPr marL="12700" algn="l" rtl="0">
              <a:lnSpc>
                <a:spcPct val="100000"/>
              </a:lnSpc>
              <a:spcBef>
                <a:spcPts val="95"/>
              </a:spcBef>
              <a:buClr>
                <a:srgbClr val="F48E7B"/>
              </a:buClr>
              <a:tabLst>
                <a:tab pos="240665" algn="l"/>
              </a:tabLst>
            </a:pPr>
            <a:r>
              <a:rPr lang="en-US" sz="1600" dirty="0">
                <a:latin typeface="Tahoma"/>
                <a:cs typeface="Tahoma"/>
              </a:rPr>
              <a:t>[V] High Recognition Accuracy: The system achieves a 92% accuracy rate for known users using the LBPH algorithm.</a:t>
            </a:r>
          </a:p>
          <a:p>
            <a:pPr marL="240665" indent="-227965" algn="l" rtl="0">
              <a:lnSpc>
                <a:spcPct val="100000"/>
              </a:lnSpc>
              <a:spcBef>
                <a:spcPts val="95"/>
              </a:spcBef>
              <a:buClr>
                <a:srgbClr val="F48E7B"/>
              </a:buClr>
              <a:buFont typeface="Wingdings"/>
              <a:buChar char=""/>
              <a:tabLst>
                <a:tab pos="240665" algn="l"/>
              </a:tabLst>
            </a:pPr>
            <a:endParaRPr lang="en-US" sz="1600" dirty="0">
              <a:latin typeface="Tahoma"/>
              <a:cs typeface="Tahoma"/>
            </a:endParaRPr>
          </a:p>
          <a:p>
            <a:pPr marL="12700" algn="l" rtl="0">
              <a:lnSpc>
                <a:spcPct val="100000"/>
              </a:lnSpc>
              <a:spcBef>
                <a:spcPts val="95"/>
              </a:spcBef>
              <a:buClr>
                <a:srgbClr val="F48E7B"/>
              </a:buClr>
              <a:tabLst>
                <a:tab pos="240665" algn="l"/>
              </a:tabLst>
            </a:pPr>
            <a:r>
              <a:rPr lang="en-US" sz="1600" dirty="0">
                <a:latin typeface="Tahoma"/>
                <a:cs typeface="Tahoma"/>
              </a:rPr>
              <a:t>[V] Enhanced Security Alerts: It features a dual-notification system that sends both an SMS and an email with the intruder's photo upon unauthorized access attempts.</a:t>
            </a:r>
          </a:p>
          <a:p>
            <a:pPr marL="12700" algn="l" rtl="0">
              <a:lnSpc>
                <a:spcPct val="100000"/>
              </a:lnSpc>
              <a:spcBef>
                <a:spcPts val="95"/>
              </a:spcBef>
              <a:buClr>
                <a:srgbClr val="F48E7B"/>
              </a:buClr>
              <a:tabLst>
                <a:tab pos="240665" algn="l"/>
              </a:tabLst>
            </a:pPr>
            <a:endParaRPr lang="en-US" sz="1600" dirty="0">
              <a:latin typeface="Tahoma"/>
              <a:cs typeface="Tahoma"/>
            </a:endParaRPr>
          </a:p>
          <a:p>
            <a:pPr marL="12700" algn="l" rtl="0">
              <a:lnSpc>
                <a:spcPct val="100000"/>
              </a:lnSpc>
              <a:spcBef>
                <a:spcPts val="95"/>
              </a:spcBef>
              <a:buClr>
                <a:srgbClr val="F48E7B"/>
              </a:buClr>
              <a:tabLst>
                <a:tab pos="240665" algn="l"/>
              </a:tabLst>
            </a:pPr>
            <a:r>
              <a:rPr lang="en-US" sz="1600" dirty="0">
                <a:latin typeface="Tahoma"/>
                <a:cs typeface="Tahoma"/>
              </a:rPr>
              <a:t>[V] Hands-Free Convenience: The system offers a keyless entry solution, eliminating the risk of lost keys and aiding users with occupied hands.</a:t>
            </a:r>
          </a:p>
          <a:p>
            <a:pPr marL="12700" algn="l" rtl="0">
              <a:lnSpc>
                <a:spcPct val="100000"/>
              </a:lnSpc>
              <a:spcBef>
                <a:spcPts val="95"/>
              </a:spcBef>
              <a:buClr>
                <a:srgbClr val="F48E7B"/>
              </a:buClr>
              <a:tabLst>
                <a:tab pos="240665" algn="l"/>
              </a:tabLst>
            </a:pPr>
            <a:endParaRPr lang="en-US" sz="1600" dirty="0">
              <a:latin typeface="Tahoma"/>
              <a:cs typeface="Tahoma"/>
            </a:endParaRPr>
          </a:p>
          <a:p>
            <a:pPr marL="12700" algn="l" rtl="0">
              <a:lnSpc>
                <a:spcPct val="100000"/>
              </a:lnSpc>
              <a:spcBef>
                <a:spcPts val="95"/>
              </a:spcBef>
              <a:buClr>
                <a:srgbClr val="F48E7B"/>
              </a:buClr>
              <a:tabLst>
                <a:tab pos="240665" algn="l"/>
              </a:tabLst>
            </a:pPr>
            <a:r>
              <a:rPr lang="en-US" sz="1600" dirty="0">
                <a:latin typeface="Tahoma"/>
                <a:cs typeface="Tahoma"/>
              </a:rPr>
              <a:t>[X] Lighting Sensitivity: The face recognition performance degrades significantly in low-light conditions or when there is strong backlighting.</a:t>
            </a:r>
          </a:p>
          <a:p>
            <a:pPr marL="240665" indent="-227965" algn="l" rtl="0">
              <a:lnSpc>
                <a:spcPct val="100000"/>
              </a:lnSpc>
              <a:spcBef>
                <a:spcPts val="95"/>
              </a:spcBef>
              <a:buClr>
                <a:srgbClr val="F48E7B"/>
              </a:buClr>
              <a:buFont typeface="Wingdings"/>
              <a:buChar char=""/>
              <a:tabLst>
                <a:tab pos="240665" algn="l"/>
              </a:tabLst>
            </a:pPr>
            <a:endParaRPr lang="en-US" sz="1600" dirty="0">
              <a:latin typeface="Tahoma"/>
              <a:cs typeface="Tahoma"/>
            </a:endParaRPr>
          </a:p>
          <a:p>
            <a:pPr marL="12700" algn="l" rtl="0">
              <a:lnSpc>
                <a:spcPct val="100000"/>
              </a:lnSpc>
              <a:spcBef>
                <a:spcPts val="95"/>
              </a:spcBef>
              <a:buClr>
                <a:srgbClr val="F48E7B"/>
              </a:buClr>
              <a:tabLst>
                <a:tab pos="240665" algn="l"/>
              </a:tabLst>
            </a:pPr>
            <a:r>
              <a:rPr lang="en-US" sz="1600" dirty="0">
                <a:latin typeface="Tahoma"/>
                <a:cs typeface="Tahoma"/>
              </a:rPr>
              <a:t>[X] Vulnerability to Spoofing: The system lacks "liveness detection," meaning it can potentially be tricked by a photo or video of an authorized user.</a:t>
            </a:r>
          </a:p>
          <a:p>
            <a:pPr marL="240665" indent="-227965" algn="l" rtl="0">
              <a:lnSpc>
                <a:spcPct val="100000"/>
              </a:lnSpc>
              <a:spcBef>
                <a:spcPts val="95"/>
              </a:spcBef>
              <a:buClr>
                <a:srgbClr val="F48E7B"/>
              </a:buClr>
              <a:buFont typeface="Wingdings"/>
              <a:buChar char=""/>
              <a:tabLst>
                <a:tab pos="240665" algn="l"/>
              </a:tabLst>
            </a:pPr>
            <a:endParaRPr lang="en-US" sz="1600" dirty="0">
              <a:latin typeface="Tahoma"/>
              <a:cs typeface="Tahoma"/>
            </a:endParaRPr>
          </a:p>
          <a:p>
            <a:pPr marL="12700" algn="l" rtl="0">
              <a:lnSpc>
                <a:spcPct val="100000"/>
              </a:lnSpc>
              <a:spcBef>
                <a:spcPts val="95"/>
              </a:spcBef>
              <a:buClr>
                <a:srgbClr val="F48E7B"/>
              </a:buClr>
              <a:tabLst>
                <a:tab pos="240665" algn="l"/>
              </a:tabLst>
            </a:pPr>
            <a:r>
              <a:rPr lang="en-US" sz="1600" dirty="0">
                <a:latin typeface="Tahoma"/>
                <a:cs typeface="Tahoma"/>
              </a:rPr>
              <a:t>[X]Privacy and Scalability Issues: Storing facial data locally on the Raspberry Pi poses a security risk if the device is stolen and limits performance as the number of users increases.</a:t>
            </a:r>
            <a:endParaRPr sz="1600"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allenges Faced by Franchises &amp; How They Can Overcome Them">
            <a:extLst>
              <a:ext uri="{FF2B5EF4-FFF2-40B4-BE49-F238E27FC236}">
                <a16:creationId xmlns:a16="http://schemas.microsoft.com/office/drawing/2014/main" id="{A5C1320A-C185-C672-996F-E444BF9B1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0"/>
            <a:ext cx="8947150" cy="6441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37310" y="1522900"/>
            <a:ext cx="9517380" cy="4482061"/>
          </a:xfrm>
          <a:prstGeom prst="rect">
            <a:avLst/>
          </a:prstGeom>
        </p:spPr>
        <p:txBody>
          <a:bodyPr vert="horz" wrap="square" lIns="0" tIns="12700" rIns="0" bIns="0" rtlCol="0">
            <a:spAutoFit/>
          </a:bodyPr>
          <a:lstStyle/>
          <a:p>
            <a:pPr marL="241300" marR="297815" indent="-228600">
              <a:lnSpc>
                <a:spcPct val="120000"/>
              </a:lnSpc>
              <a:spcBef>
                <a:spcPts val="100"/>
              </a:spcBef>
              <a:buClr>
                <a:srgbClr val="F48E7B"/>
              </a:buClr>
              <a:buFont typeface="Arial MT"/>
              <a:buChar char="•"/>
              <a:tabLst>
                <a:tab pos="241300" algn="l"/>
              </a:tabLst>
            </a:pPr>
            <a:r>
              <a:rPr lang="en-US" sz="2000" spc="-10" dirty="0">
                <a:solidFill>
                  <a:srgbClr val="09283E"/>
                </a:solidFill>
                <a:latin typeface="Tahoma"/>
                <a:cs typeface="Tahoma"/>
              </a:rPr>
              <a:t>Scalability – Maintaining low latency for Face Recognition while supporting scale of hundreds of doors and thousands of users in a commercial building.</a:t>
            </a:r>
          </a:p>
          <a:p>
            <a:pPr marL="241300" marR="297815" indent="-228600">
              <a:lnSpc>
                <a:spcPct val="120000"/>
              </a:lnSpc>
              <a:spcBef>
                <a:spcPts val="100"/>
              </a:spcBef>
              <a:buClr>
                <a:srgbClr val="F48E7B"/>
              </a:buClr>
              <a:buFont typeface="Arial MT"/>
              <a:buChar char="•"/>
              <a:tabLst>
                <a:tab pos="241300" algn="l"/>
              </a:tabLst>
            </a:pPr>
            <a:endParaRPr lang="en-US" sz="2000" spc="-10" dirty="0">
              <a:solidFill>
                <a:srgbClr val="09283E"/>
              </a:solidFill>
              <a:latin typeface="Tahoma"/>
              <a:cs typeface="Tahoma"/>
            </a:endParaRPr>
          </a:p>
          <a:p>
            <a:pPr marL="241300" marR="297815" indent="-228600">
              <a:lnSpc>
                <a:spcPct val="120000"/>
              </a:lnSpc>
              <a:spcBef>
                <a:spcPts val="100"/>
              </a:spcBef>
              <a:buClr>
                <a:srgbClr val="F48E7B"/>
              </a:buClr>
              <a:buFont typeface="Arial MT"/>
              <a:buChar char="•"/>
              <a:tabLst>
                <a:tab pos="241300" algn="l"/>
              </a:tabLst>
            </a:pPr>
            <a:r>
              <a:rPr lang="en-US" sz="2000" spc="-10" dirty="0">
                <a:solidFill>
                  <a:srgbClr val="09283E"/>
                </a:solidFill>
                <a:latin typeface="Tahoma"/>
                <a:cs typeface="Tahoma"/>
              </a:rPr>
              <a:t>Security – Preventing "Spoofing" attacks (using a photo instead of a real face) and securing data transmission against "Replay Attacks" or theft.</a:t>
            </a:r>
          </a:p>
          <a:p>
            <a:pPr marL="241300" marR="297815" indent="-228600">
              <a:lnSpc>
                <a:spcPct val="120000"/>
              </a:lnSpc>
              <a:spcBef>
                <a:spcPts val="100"/>
              </a:spcBef>
              <a:buClr>
                <a:srgbClr val="F48E7B"/>
              </a:buClr>
              <a:buFont typeface="Arial MT"/>
              <a:buChar char="•"/>
              <a:tabLst>
                <a:tab pos="241300" algn="l"/>
              </a:tabLst>
            </a:pPr>
            <a:endParaRPr lang="en-US" sz="2000" spc="-10" dirty="0">
              <a:solidFill>
                <a:srgbClr val="09283E"/>
              </a:solidFill>
              <a:latin typeface="Tahoma"/>
              <a:cs typeface="Tahoma"/>
            </a:endParaRPr>
          </a:p>
          <a:p>
            <a:pPr marL="241300" marR="297815" indent="-228600">
              <a:lnSpc>
                <a:spcPct val="120000"/>
              </a:lnSpc>
              <a:spcBef>
                <a:spcPts val="100"/>
              </a:spcBef>
              <a:buClr>
                <a:srgbClr val="F48E7B"/>
              </a:buClr>
              <a:buFont typeface="Arial MT"/>
              <a:buChar char="•"/>
              <a:tabLst>
                <a:tab pos="241300" algn="l"/>
              </a:tabLst>
            </a:pPr>
            <a:r>
              <a:rPr lang="en-US" sz="2000" spc="-10" dirty="0">
                <a:solidFill>
                  <a:srgbClr val="09283E"/>
                </a:solidFill>
                <a:latin typeface="Tahoma"/>
                <a:cs typeface="Tahoma"/>
              </a:rPr>
              <a:t>Cost-Effectiveness – delivering enterprise-grade biometric security using low-cost hardware (ESP32) compared to expensive market alternatives.</a:t>
            </a:r>
          </a:p>
          <a:p>
            <a:pPr marL="241300" marR="297815" indent="-228600">
              <a:lnSpc>
                <a:spcPct val="120000"/>
              </a:lnSpc>
              <a:spcBef>
                <a:spcPts val="100"/>
              </a:spcBef>
              <a:buClr>
                <a:srgbClr val="F48E7B"/>
              </a:buClr>
              <a:buFont typeface="Arial MT"/>
              <a:buChar char="•"/>
              <a:tabLst>
                <a:tab pos="241300" algn="l"/>
              </a:tabLst>
            </a:pPr>
            <a:endParaRPr lang="en-US" sz="2000" spc="-10" dirty="0">
              <a:solidFill>
                <a:srgbClr val="09283E"/>
              </a:solidFill>
              <a:latin typeface="Tahoma"/>
              <a:cs typeface="Tahoma"/>
            </a:endParaRPr>
          </a:p>
          <a:p>
            <a:pPr marL="241300" marR="297815" indent="-228600">
              <a:lnSpc>
                <a:spcPct val="120000"/>
              </a:lnSpc>
              <a:spcBef>
                <a:spcPts val="100"/>
              </a:spcBef>
              <a:buClr>
                <a:srgbClr val="F48E7B"/>
              </a:buClr>
              <a:buFont typeface="Arial MT"/>
              <a:buChar char="•"/>
              <a:tabLst>
                <a:tab pos="241300" algn="l"/>
              </a:tabLst>
            </a:pPr>
            <a:r>
              <a:rPr lang="en-US" sz="2000" spc="-10" dirty="0">
                <a:solidFill>
                  <a:srgbClr val="09283E"/>
                </a:solidFill>
                <a:latin typeface="Tahoma"/>
                <a:cs typeface="Tahoma"/>
              </a:rPr>
              <a:t>Data Handling &amp; Privacy – Securely managing sensitive biometric data. Storing face images in the cloud (AWS S3) while ensuring strict user privacy and compliance.</a:t>
            </a:r>
            <a:endParaRPr sz="2000" dirty="0">
              <a:latin typeface="Tahoma"/>
              <a:cs typeface="Tahoma"/>
            </a:endParaRPr>
          </a:p>
        </p:txBody>
      </p:sp>
      <p:sp>
        <p:nvSpPr>
          <p:cNvPr id="6" name="object 2">
            <a:extLst>
              <a:ext uri="{FF2B5EF4-FFF2-40B4-BE49-F238E27FC236}">
                <a16:creationId xmlns:a16="http://schemas.microsoft.com/office/drawing/2014/main" id="{0E436363-6794-1BD9-A081-104E43544B63}"/>
              </a:ext>
            </a:extLst>
          </p:cNvPr>
          <p:cNvSpPr txBox="1">
            <a:spLocks noGrp="1"/>
          </p:cNvSpPr>
          <p:nvPr>
            <p:ph type="title"/>
          </p:nvPr>
        </p:nvSpPr>
        <p:spPr>
          <a:xfrm>
            <a:off x="10886" y="0"/>
            <a:ext cx="9338969" cy="1431797"/>
          </a:xfrm>
          <a:prstGeom prst="rect">
            <a:avLst/>
          </a:prstGeom>
        </p:spPr>
        <p:txBody>
          <a:bodyPr vert="horz" wrap="square" lIns="0" tIns="524382" rIns="0" bIns="0" rtlCol="0">
            <a:spAutoFit/>
          </a:bodyPr>
          <a:lstStyle/>
          <a:p>
            <a:pPr marL="2288540" algn="ctr">
              <a:lnSpc>
                <a:spcPct val="100000"/>
              </a:lnSpc>
              <a:spcBef>
                <a:spcPts val="95"/>
              </a:spcBef>
            </a:pPr>
            <a:r>
              <a:rPr lang="en-US" sz="4000" spc="375" dirty="0">
                <a:solidFill>
                  <a:srgbClr val="17818B"/>
                </a:solidFill>
                <a:latin typeface="Cambria"/>
                <a:cs typeface="Cambria"/>
              </a:rPr>
              <a:t>Challenges</a:t>
            </a:r>
            <a:endParaRPr sz="4000" dirty="0">
              <a:latin typeface="Cambria"/>
              <a:cs typeface="Cambria"/>
            </a:endParaRPr>
          </a:p>
          <a:p>
            <a:pPr marL="176530" marR="243840" algn="ctr">
              <a:lnSpc>
                <a:spcPct val="100000"/>
              </a:lnSpc>
              <a:spcBef>
                <a:spcPts val="80"/>
              </a:spcBef>
            </a:pP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326136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a:latin typeface="Cambria"/>
              <a:cs typeface="Cambria"/>
            </a:endParaRPr>
          </a:p>
        </p:txBody>
      </p:sp>
      <p:pic>
        <p:nvPicPr>
          <p:cNvPr id="6" name="Picture 5">
            <a:extLst>
              <a:ext uri="{FF2B5EF4-FFF2-40B4-BE49-F238E27FC236}">
                <a16:creationId xmlns:a16="http://schemas.microsoft.com/office/drawing/2014/main" id="{597931B4-B3EA-E6D3-1129-C2537001C65E}"/>
              </a:ext>
            </a:extLst>
          </p:cNvPr>
          <p:cNvPicPr>
            <a:picLocks noChangeAspect="1"/>
          </p:cNvPicPr>
          <p:nvPr/>
        </p:nvPicPr>
        <p:blipFill>
          <a:blip r:embed="rId2"/>
          <a:stretch>
            <a:fillRect/>
          </a:stretch>
        </p:blipFill>
        <p:spPr>
          <a:xfrm>
            <a:off x="2209800" y="838200"/>
            <a:ext cx="7772400" cy="5181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0" y="1038342"/>
            <a:ext cx="5176520" cy="635000"/>
          </a:xfrm>
          <a:prstGeom prst="rect">
            <a:avLst/>
          </a:prstGeom>
        </p:spPr>
        <p:txBody>
          <a:bodyPr vert="horz" wrap="square" lIns="0" tIns="12065" rIns="0" bIns="0" rtlCol="0">
            <a:spAutoFit/>
          </a:bodyPr>
          <a:lstStyle/>
          <a:p>
            <a:pPr marL="1270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dirty="0">
              <a:latin typeface="Cambria"/>
              <a:cs typeface="Cambria"/>
            </a:endParaRPr>
          </a:p>
        </p:txBody>
      </p:sp>
      <p:sp>
        <p:nvSpPr>
          <p:cNvPr id="7" name="object 7"/>
          <p:cNvSpPr txBox="1"/>
          <p:nvPr/>
        </p:nvSpPr>
        <p:spPr>
          <a:xfrm>
            <a:off x="3235960" y="1692055"/>
            <a:ext cx="4800600" cy="289823"/>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n-US" sz="1800" b="1" dirty="0">
                <a:latin typeface="Tahoma"/>
                <a:cs typeface="Tahoma"/>
              </a:rPr>
              <a:t>Microcontroller &lt;----&gt; Hardware Sensors</a:t>
            </a:r>
            <a:endParaRPr sz="1800" b="1" dirty="0">
              <a:latin typeface="Tahoma"/>
              <a:cs typeface="Tahoma"/>
            </a:endParaRPr>
          </a:p>
        </p:txBody>
      </p:sp>
      <p:sp>
        <p:nvSpPr>
          <p:cNvPr id="8" name="TextBox 7">
            <a:extLst>
              <a:ext uri="{FF2B5EF4-FFF2-40B4-BE49-F238E27FC236}">
                <a16:creationId xmlns:a16="http://schemas.microsoft.com/office/drawing/2014/main" id="{1665BA3F-796A-494D-183F-5DF8209DCCE7}"/>
              </a:ext>
            </a:extLst>
          </p:cNvPr>
          <p:cNvSpPr txBox="1"/>
          <p:nvPr/>
        </p:nvSpPr>
        <p:spPr>
          <a:xfrm>
            <a:off x="2552700" y="3276600"/>
            <a:ext cx="7086600" cy="2031325"/>
          </a:xfrm>
          <a:prstGeom prst="rect">
            <a:avLst/>
          </a:prstGeom>
          <a:noFill/>
        </p:spPr>
        <p:txBody>
          <a:bodyPr wrap="square" rtlCol="0">
            <a:spAutoFit/>
          </a:bodyPr>
          <a:lstStyle/>
          <a:p>
            <a:pPr algn="l" rtl="0"/>
            <a:r>
              <a:rPr lang="en-US" dirty="0"/>
              <a:t>We used: ESP32, RFID-RC522 Reader, Camera (Webcam/OV2640), Electronic Solenoid Lock.</a:t>
            </a:r>
          </a:p>
          <a:p>
            <a:pPr algn="l" rtl="0"/>
            <a:endParaRPr lang="en-US" dirty="0"/>
          </a:p>
          <a:p>
            <a:pPr algn="l" rtl="0"/>
            <a:r>
              <a:rPr lang="en-US" dirty="0"/>
              <a:t>Summary: The ESP32 acts as the main gateway controller. It handles the physical security layer by reading RFID cards and controlling the door lock relay. It communicates status updates instantly over Wi-Fi using the MQTT protocol.</a:t>
            </a:r>
            <a:endParaRPr lang="en-IL"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230" y="721029"/>
            <a:ext cx="11667540" cy="1431797"/>
          </a:xfrm>
          <a:prstGeom prst="rect">
            <a:avLst/>
          </a:prstGeom>
        </p:spPr>
        <p:txBody>
          <a:bodyPr vert="horz" wrap="square" lIns="0" tIns="12065" rIns="0" bIns="0" rtlCol="0">
            <a:spAutoFit/>
          </a:bodyPr>
          <a:lstStyle/>
          <a:p>
            <a:pPr marL="326136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dirty="0">
              <a:latin typeface="Cambria"/>
              <a:cs typeface="Cambria"/>
            </a:endParaRPr>
          </a:p>
        </p:txBody>
      </p:sp>
      <p:sp>
        <p:nvSpPr>
          <p:cNvPr id="7" name="object 7"/>
          <p:cNvSpPr txBox="1"/>
          <p:nvPr/>
        </p:nvSpPr>
        <p:spPr>
          <a:xfrm>
            <a:off x="4572000" y="1436928"/>
            <a:ext cx="2249043" cy="289823"/>
          </a:xfrm>
          <a:prstGeom prst="rect">
            <a:avLst/>
          </a:prstGeom>
        </p:spPr>
        <p:txBody>
          <a:bodyPr vert="horz" wrap="square" lIns="0" tIns="12700" rIns="0" bIns="0" rtlCol="0">
            <a:spAutoFit/>
          </a:bodyPr>
          <a:lstStyle/>
          <a:p>
            <a:pPr marL="12700" marR="5080" algn="r" rtl="1">
              <a:spcBef>
                <a:spcPts val="100"/>
              </a:spcBef>
            </a:pPr>
            <a:r>
              <a:rPr lang="en-US" b="1" dirty="0"/>
              <a:t>Cloud IoT Services</a:t>
            </a:r>
            <a:endParaRPr sz="1800" dirty="0">
              <a:latin typeface="Tahoma"/>
              <a:cs typeface="Tahoma"/>
            </a:endParaRPr>
          </a:p>
        </p:txBody>
      </p:sp>
      <p:sp>
        <p:nvSpPr>
          <p:cNvPr id="8" name="TextBox 7">
            <a:extLst>
              <a:ext uri="{FF2B5EF4-FFF2-40B4-BE49-F238E27FC236}">
                <a16:creationId xmlns:a16="http://schemas.microsoft.com/office/drawing/2014/main" id="{04B9AA5C-B255-C056-E32A-AEC1FA3E1D14}"/>
              </a:ext>
            </a:extLst>
          </p:cNvPr>
          <p:cNvSpPr txBox="1"/>
          <p:nvPr/>
        </p:nvSpPr>
        <p:spPr>
          <a:xfrm>
            <a:off x="3505200" y="2819400"/>
            <a:ext cx="4876800" cy="2308324"/>
          </a:xfrm>
          <a:prstGeom prst="rect">
            <a:avLst/>
          </a:prstGeom>
          <a:noFill/>
        </p:spPr>
        <p:txBody>
          <a:bodyPr wrap="square" rtlCol="0">
            <a:spAutoFit/>
          </a:bodyPr>
          <a:lstStyle/>
          <a:p>
            <a:pPr algn="l" rtl="1"/>
            <a:r>
              <a:rPr lang="en-US" dirty="0"/>
              <a:t>We used: AWS IoT Core.</a:t>
            </a:r>
          </a:p>
          <a:p>
            <a:pPr algn="l" rtl="1"/>
            <a:endParaRPr lang="en-US" dirty="0"/>
          </a:p>
          <a:p>
            <a:pPr algn="l" rtl="1"/>
            <a:r>
              <a:rPr lang="en-US" dirty="0"/>
              <a:t>Summary: AWS IoT Core is the bridge between our physical hardware and the cloud intelligence. It serves as a secure MQTT Broker, managing real-time command signals ("Unlock Door") between the Python logic script and the ESP32.</a:t>
            </a:r>
            <a:endParaRPr lang="en-IL"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230" y="545963"/>
            <a:ext cx="11667540" cy="1431797"/>
          </a:xfrm>
          <a:prstGeom prst="rect">
            <a:avLst/>
          </a:prstGeom>
        </p:spPr>
        <p:txBody>
          <a:bodyPr vert="horz" wrap="square" lIns="0" tIns="12065" rIns="0" bIns="0" rtlCol="0">
            <a:spAutoFit/>
          </a:bodyPr>
          <a:lstStyle/>
          <a:p>
            <a:pPr marL="326136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dirty="0">
              <a:latin typeface="Cambria"/>
              <a:cs typeface="Cambria"/>
            </a:endParaRPr>
          </a:p>
        </p:txBody>
      </p:sp>
      <p:sp>
        <p:nvSpPr>
          <p:cNvPr id="8" name="TextBox 7">
            <a:extLst>
              <a:ext uri="{FF2B5EF4-FFF2-40B4-BE49-F238E27FC236}">
                <a16:creationId xmlns:a16="http://schemas.microsoft.com/office/drawing/2014/main" id="{D2FCCE9B-BDC7-BC48-86F7-2D65302709AD}"/>
              </a:ext>
            </a:extLst>
          </p:cNvPr>
          <p:cNvSpPr txBox="1"/>
          <p:nvPr/>
        </p:nvSpPr>
        <p:spPr>
          <a:xfrm>
            <a:off x="4267200" y="1261862"/>
            <a:ext cx="3352800" cy="369332"/>
          </a:xfrm>
          <a:prstGeom prst="rect">
            <a:avLst/>
          </a:prstGeom>
          <a:noFill/>
        </p:spPr>
        <p:txBody>
          <a:bodyPr wrap="square" rtlCol="0">
            <a:spAutoFit/>
          </a:bodyPr>
          <a:lstStyle/>
          <a:p>
            <a:pPr algn="l" rtl="0"/>
            <a:r>
              <a:rPr lang="en-US" b="1" dirty="0"/>
              <a:t>Cloud Computing Services</a:t>
            </a:r>
            <a:endParaRPr lang="en-IL" b="1" dirty="0"/>
          </a:p>
        </p:txBody>
      </p:sp>
      <p:sp>
        <p:nvSpPr>
          <p:cNvPr id="9" name="TextBox 8">
            <a:extLst>
              <a:ext uri="{FF2B5EF4-FFF2-40B4-BE49-F238E27FC236}">
                <a16:creationId xmlns:a16="http://schemas.microsoft.com/office/drawing/2014/main" id="{8E6AB7B3-48C3-5C8B-1CDE-7A97DAAE68BE}"/>
              </a:ext>
            </a:extLst>
          </p:cNvPr>
          <p:cNvSpPr txBox="1"/>
          <p:nvPr/>
        </p:nvSpPr>
        <p:spPr>
          <a:xfrm>
            <a:off x="3048000" y="2743200"/>
            <a:ext cx="5791200" cy="2308324"/>
          </a:xfrm>
          <a:prstGeom prst="rect">
            <a:avLst/>
          </a:prstGeom>
          <a:noFill/>
        </p:spPr>
        <p:txBody>
          <a:bodyPr wrap="square" rtlCol="0">
            <a:spAutoFit/>
          </a:bodyPr>
          <a:lstStyle/>
          <a:p>
            <a:pPr algn="l" rtl="0"/>
            <a:r>
              <a:rPr lang="en-US" dirty="0"/>
              <a:t>We used: Amazon </a:t>
            </a:r>
            <a:r>
              <a:rPr lang="en-US" dirty="0" err="1"/>
              <a:t>Rekognition</a:t>
            </a:r>
            <a:r>
              <a:rPr lang="en-US" dirty="0"/>
              <a:t>, Amazon S3, AWS IAM.</a:t>
            </a:r>
          </a:p>
          <a:p>
            <a:pPr algn="l" rtl="0"/>
            <a:endParaRPr lang="en-US" dirty="0"/>
          </a:p>
          <a:p>
            <a:pPr algn="l" rtl="0"/>
            <a:r>
              <a:rPr lang="en-US" dirty="0"/>
              <a:t>Summary: We utilize powerful AWS services for heavy processing. Amazon S3 provides secure storage for authorized face images, while Amazon </a:t>
            </a:r>
            <a:r>
              <a:rPr lang="en-US" dirty="0" err="1"/>
              <a:t>Rekognition</a:t>
            </a:r>
            <a:r>
              <a:rPr lang="en-US" dirty="0"/>
              <a:t> performs the complex biometric analysis and face matching with high accuracy.</a:t>
            </a:r>
            <a:endParaRPr lang="en-IL"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230" y="350901"/>
            <a:ext cx="11667540" cy="1431797"/>
          </a:xfrm>
          <a:prstGeom prst="rect">
            <a:avLst/>
          </a:prstGeom>
        </p:spPr>
        <p:txBody>
          <a:bodyPr vert="horz" wrap="square" lIns="0" tIns="12065" rIns="0" bIns="0" rtlCol="0">
            <a:spAutoFit/>
          </a:bodyPr>
          <a:lstStyle/>
          <a:p>
            <a:pPr marL="326136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dirty="0">
              <a:latin typeface="Cambria"/>
              <a:cs typeface="Cambria"/>
            </a:endParaRPr>
          </a:p>
        </p:txBody>
      </p:sp>
      <p:sp>
        <p:nvSpPr>
          <p:cNvPr id="6" name="object 6"/>
          <p:cNvSpPr txBox="1"/>
          <p:nvPr/>
        </p:nvSpPr>
        <p:spPr>
          <a:xfrm>
            <a:off x="4495800" y="1143000"/>
            <a:ext cx="4806950" cy="289823"/>
          </a:xfrm>
          <a:prstGeom prst="rect">
            <a:avLst/>
          </a:prstGeom>
        </p:spPr>
        <p:txBody>
          <a:bodyPr vert="horz" wrap="square" lIns="0" tIns="12700" rIns="0" bIns="0" rtlCol="0">
            <a:spAutoFit/>
          </a:bodyPr>
          <a:lstStyle/>
          <a:p>
            <a:r>
              <a:rPr lang="en-US" b="1" dirty="0"/>
              <a:t>User Interface Backend</a:t>
            </a:r>
          </a:p>
        </p:txBody>
      </p:sp>
      <p:sp>
        <p:nvSpPr>
          <p:cNvPr id="8" name="TextBox 7">
            <a:extLst>
              <a:ext uri="{FF2B5EF4-FFF2-40B4-BE49-F238E27FC236}">
                <a16:creationId xmlns:a16="http://schemas.microsoft.com/office/drawing/2014/main" id="{825162B1-8888-EC8F-D12B-DD42795926D1}"/>
              </a:ext>
            </a:extLst>
          </p:cNvPr>
          <p:cNvSpPr txBox="1"/>
          <p:nvPr/>
        </p:nvSpPr>
        <p:spPr>
          <a:xfrm>
            <a:off x="3657600" y="2819400"/>
            <a:ext cx="5334000" cy="2308324"/>
          </a:xfrm>
          <a:prstGeom prst="rect">
            <a:avLst/>
          </a:prstGeom>
          <a:noFill/>
        </p:spPr>
        <p:txBody>
          <a:bodyPr wrap="square" rtlCol="0">
            <a:spAutoFit/>
          </a:bodyPr>
          <a:lstStyle/>
          <a:p>
            <a:pPr algn="l" rtl="0"/>
            <a:r>
              <a:rPr lang="en-US" dirty="0"/>
              <a:t>We used: Local Edge AI (Python Script) &amp; Admin Dashboard.</a:t>
            </a:r>
          </a:p>
          <a:p>
            <a:pPr algn="l" rtl="0"/>
            <a:endParaRPr lang="en-US" dirty="0"/>
          </a:p>
          <a:p>
            <a:pPr algn="l" rtl="0"/>
            <a:r>
              <a:rPr lang="en-US" dirty="0"/>
              <a:t>Summary: Our Python-based backend acts as the system's brain. It processes the video feed, orchestrates the API calls to AWS for verification, and visualizes real-time access logs and security alerts for the administrator.</a:t>
            </a:r>
            <a:endParaRPr lang="en-IL"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229" y="457200"/>
            <a:ext cx="11667540" cy="1431797"/>
          </a:xfrm>
          <a:prstGeom prst="rect">
            <a:avLst/>
          </a:prstGeom>
        </p:spPr>
        <p:txBody>
          <a:bodyPr vert="horz" wrap="square" lIns="0" tIns="12065" rIns="0" bIns="0" rtlCol="0">
            <a:spAutoFit/>
          </a:bodyPr>
          <a:lstStyle/>
          <a:p>
            <a:pPr marL="3261360">
              <a:lnSpc>
                <a:spcPct val="100000"/>
              </a:lnSpc>
              <a:spcBef>
                <a:spcPts val="95"/>
              </a:spcBef>
            </a:pPr>
            <a:r>
              <a:rPr sz="4000" spc="310" dirty="0">
                <a:solidFill>
                  <a:srgbClr val="17818B"/>
                </a:solidFill>
                <a:latin typeface="Cambria"/>
                <a:cs typeface="Cambria"/>
              </a:rPr>
              <a:t>System</a:t>
            </a:r>
            <a:r>
              <a:rPr sz="4000" spc="155" dirty="0">
                <a:solidFill>
                  <a:srgbClr val="17818B"/>
                </a:solidFill>
                <a:latin typeface="Cambria"/>
                <a:cs typeface="Cambria"/>
              </a:rPr>
              <a:t> </a:t>
            </a:r>
            <a:r>
              <a:rPr sz="4000" spc="295" dirty="0">
                <a:solidFill>
                  <a:srgbClr val="17818B"/>
                </a:solidFill>
                <a:latin typeface="Cambria"/>
                <a:cs typeface="Cambria"/>
              </a:rPr>
              <a:t>Architecture</a:t>
            </a:r>
            <a:endParaRPr sz="4000" dirty="0">
              <a:latin typeface="Cambria"/>
              <a:cs typeface="Cambria"/>
            </a:endParaRPr>
          </a:p>
        </p:txBody>
      </p:sp>
      <p:sp>
        <p:nvSpPr>
          <p:cNvPr id="6" name="object 6"/>
          <p:cNvSpPr txBox="1"/>
          <p:nvPr/>
        </p:nvSpPr>
        <p:spPr>
          <a:xfrm>
            <a:off x="4011357" y="1301616"/>
            <a:ext cx="4169284" cy="289823"/>
          </a:xfrm>
          <a:prstGeom prst="rect">
            <a:avLst/>
          </a:prstGeom>
        </p:spPr>
        <p:txBody>
          <a:bodyPr vert="horz" wrap="square" lIns="0" tIns="12700" rIns="0" bIns="0" rtlCol="0">
            <a:spAutoFit/>
          </a:bodyPr>
          <a:lstStyle/>
          <a:p>
            <a:r>
              <a:rPr lang="en-US" b="1" dirty="0"/>
              <a:t>Web Application / Mobile Application</a:t>
            </a:r>
          </a:p>
        </p:txBody>
      </p:sp>
      <p:sp>
        <p:nvSpPr>
          <p:cNvPr id="8" name="TextBox 7">
            <a:extLst>
              <a:ext uri="{FF2B5EF4-FFF2-40B4-BE49-F238E27FC236}">
                <a16:creationId xmlns:a16="http://schemas.microsoft.com/office/drawing/2014/main" id="{6FFC0D58-3353-ACAD-0F3A-DFEA6EE35D77}"/>
              </a:ext>
            </a:extLst>
          </p:cNvPr>
          <p:cNvSpPr txBox="1"/>
          <p:nvPr/>
        </p:nvSpPr>
        <p:spPr>
          <a:xfrm>
            <a:off x="3124200" y="2895600"/>
            <a:ext cx="7010400" cy="1754326"/>
          </a:xfrm>
          <a:prstGeom prst="rect">
            <a:avLst/>
          </a:prstGeom>
          <a:noFill/>
        </p:spPr>
        <p:txBody>
          <a:bodyPr wrap="square" rtlCol="0">
            <a:spAutoFit/>
          </a:bodyPr>
          <a:lstStyle/>
          <a:p>
            <a:pPr algn="l" rtl="0"/>
            <a:r>
              <a:rPr lang="en-US" dirty="0"/>
              <a:t>Status: Future Implementation.</a:t>
            </a:r>
          </a:p>
          <a:p>
            <a:pPr algn="l" rtl="0"/>
            <a:endParaRPr lang="en-US" dirty="0"/>
          </a:p>
          <a:p>
            <a:pPr algn="l" rtl="0"/>
            <a:r>
              <a:rPr lang="en-US" dirty="0"/>
              <a:t>Summary: Perhaps in the Future! A dedicated mobile app is planned to allow remote unlocking, viewing of visitor logs, and generating temporary QR access codes for guests from anywhere in the world.</a:t>
            </a:r>
            <a:endParaRPr lang="en-IL"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object 152">
            <a:extLst>
              <a:ext uri="{FF2B5EF4-FFF2-40B4-BE49-F238E27FC236}">
                <a16:creationId xmlns:a16="http://schemas.microsoft.com/office/drawing/2014/main" id="{89ABEDE8-EE26-4C6E-9574-0AB69BD14C82}"/>
              </a:ext>
            </a:extLst>
          </p:cNvPr>
          <p:cNvSpPr txBox="1">
            <a:spLocks noGrp="1"/>
          </p:cNvSpPr>
          <p:nvPr>
            <p:ph type="title"/>
          </p:nvPr>
        </p:nvSpPr>
        <p:spPr>
          <a:xfrm>
            <a:off x="262229" y="14731"/>
            <a:ext cx="11667540" cy="1431797"/>
          </a:xfrm>
          <a:prstGeom prst="rect">
            <a:avLst/>
          </a:prstGeom>
        </p:spPr>
        <p:txBody>
          <a:bodyPr vert="horz" wrap="square" lIns="0" tIns="316611" rIns="0" bIns="0" rtlCol="0">
            <a:spAutoFit/>
          </a:bodyPr>
          <a:lstStyle/>
          <a:p>
            <a:pPr marL="5203825">
              <a:lnSpc>
                <a:spcPct val="100000"/>
              </a:lnSpc>
              <a:spcBef>
                <a:spcPts val="95"/>
              </a:spcBef>
            </a:pPr>
            <a:r>
              <a:rPr sz="4000" spc="345" dirty="0">
                <a:solidFill>
                  <a:srgbClr val="17818B"/>
                </a:solidFill>
                <a:latin typeface="Cambria"/>
                <a:cs typeface="Cambria"/>
              </a:rPr>
              <a:t>Flow</a:t>
            </a:r>
            <a:endParaRPr sz="4000" dirty="0">
              <a:latin typeface="Cambria"/>
              <a:cs typeface="Cambria"/>
            </a:endParaRPr>
          </a:p>
        </p:txBody>
      </p:sp>
      <p:pic>
        <p:nvPicPr>
          <p:cNvPr id="468" name="Picture 467">
            <a:extLst>
              <a:ext uri="{FF2B5EF4-FFF2-40B4-BE49-F238E27FC236}">
                <a16:creationId xmlns:a16="http://schemas.microsoft.com/office/drawing/2014/main" id="{BA36E9A5-5F74-BF69-D0D3-03800DD223AB}"/>
              </a:ext>
            </a:extLst>
          </p:cNvPr>
          <p:cNvPicPr>
            <a:picLocks noChangeAspect="1"/>
          </p:cNvPicPr>
          <p:nvPr/>
        </p:nvPicPr>
        <p:blipFill>
          <a:blip r:embed="rId2"/>
          <a:stretch>
            <a:fillRect/>
          </a:stretch>
        </p:blipFill>
        <p:spPr>
          <a:xfrm>
            <a:off x="2209799" y="1143000"/>
            <a:ext cx="7772400" cy="5181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229" y="14731"/>
            <a:ext cx="11667540" cy="873828"/>
          </a:xfrm>
          <a:prstGeom prst="rect">
            <a:avLst/>
          </a:prstGeom>
        </p:spPr>
        <p:txBody>
          <a:bodyPr vert="horz" wrap="square" lIns="0" tIns="319277" rIns="0" bIns="0" rtlCol="0">
            <a:spAutoFit/>
          </a:bodyPr>
          <a:lstStyle/>
          <a:p>
            <a:pPr marL="4799330" marR="5080" indent="-3195320">
              <a:lnSpc>
                <a:spcPts val="4320"/>
              </a:lnSpc>
              <a:spcBef>
                <a:spcPts val="640"/>
              </a:spcBef>
            </a:pPr>
            <a:r>
              <a:rPr sz="4000" spc="480" dirty="0">
                <a:solidFill>
                  <a:srgbClr val="17818B"/>
                </a:solidFill>
                <a:latin typeface="Cambria"/>
                <a:cs typeface="Cambria"/>
              </a:rPr>
              <a:t>What</a:t>
            </a:r>
            <a:r>
              <a:rPr sz="4000" spc="160" dirty="0">
                <a:solidFill>
                  <a:srgbClr val="17818B"/>
                </a:solidFill>
                <a:latin typeface="Cambria"/>
                <a:cs typeface="Cambria"/>
              </a:rPr>
              <a:t> </a:t>
            </a:r>
            <a:r>
              <a:rPr sz="4000" spc="225" dirty="0">
                <a:solidFill>
                  <a:srgbClr val="17818B"/>
                </a:solidFill>
                <a:latin typeface="Cambria"/>
                <a:cs typeface="Cambria"/>
              </a:rPr>
              <a:t>is</a:t>
            </a:r>
            <a:r>
              <a:rPr sz="4000" spc="130" dirty="0">
                <a:solidFill>
                  <a:srgbClr val="17818B"/>
                </a:solidFill>
                <a:latin typeface="Cambria"/>
                <a:cs typeface="Cambria"/>
              </a:rPr>
              <a:t> </a:t>
            </a:r>
            <a:r>
              <a:rPr lang="en-US" sz="4000" spc="365" dirty="0">
                <a:solidFill>
                  <a:srgbClr val="17818B"/>
                </a:solidFill>
                <a:latin typeface="Cambria"/>
                <a:cs typeface="Cambria"/>
              </a:rPr>
              <a:t>IoT</a:t>
            </a:r>
            <a:r>
              <a:rPr lang="he-IL" sz="4000" spc="365" dirty="0">
                <a:solidFill>
                  <a:srgbClr val="17818B"/>
                </a:solidFill>
                <a:latin typeface="Cambria"/>
                <a:cs typeface="Cambria"/>
              </a:rPr>
              <a:t> </a:t>
            </a:r>
            <a:r>
              <a:rPr lang="en-US" sz="4000" spc="365" dirty="0">
                <a:solidFill>
                  <a:srgbClr val="17818B"/>
                </a:solidFill>
                <a:latin typeface="Cambria"/>
                <a:cs typeface="Cambria"/>
              </a:rPr>
              <a:t>Smart</a:t>
            </a:r>
            <a:r>
              <a:rPr lang="he-IL" sz="4000" spc="365" dirty="0">
                <a:solidFill>
                  <a:srgbClr val="17818B"/>
                </a:solidFill>
                <a:latin typeface="Cambria"/>
                <a:cs typeface="Cambria"/>
              </a:rPr>
              <a:t> </a:t>
            </a:r>
            <a:r>
              <a:rPr lang="en-US" sz="4000" spc="365" dirty="0">
                <a:solidFill>
                  <a:srgbClr val="17818B"/>
                </a:solidFill>
                <a:latin typeface="Cambria"/>
                <a:cs typeface="Cambria"/>
              </a:rPr>
              <a:t>Door</a:t>
            </a:r>
            <a:r>
              <a:rPr lang="he-IL" sz="4000" spc="365" dirty="0">
                <a:solidFill>
                  <a:srgbClr val="17818B"/>
                </a:solidFill>
                <a:latin typeface="Cambria"/>
                <a:cs typeface="Cambria"/>
              </a:rPr>
              <a:t> </a:t>
            </a:r>
            <a:r>
              <a:rPr lang="en-US" sz="4000" spc="365" dirty="0">
                <a:solidFill>
                  <a:srgbClr val="17818B"/>
                </a:solidFill>
                <a:latin typeface="Cambria"/>
                <a:cs typeface="Cambria"/>
              </a:rPr>
              <a:t>System</a:t>
            </a:r>
            <a:r>
              <a:rPr sz="4000" spc="355" dirty="0">
                <a:solidFill>
                  <a:srgbClr val="17818B"/>
                </a:solidFill>
                <a:latin typeface="Cambria"/>
                <a:cs typeface="Cambria"/>
              </a:rPr>
              <a:t>?</a:t>
            </a:r>
            <a:endParaRPr sz="4000" dirty="0">
              <a:latin typeface="Cambria"/>
              <a:cs typeface="Cambria"/>
            </a:endParaRPr>
          </a:p>
        </p:txBody>
      </p:sp>
      <p:pic>
        <p:nvPicPr>
          <p:cNvPr id="5" name="Picture 4">
            <a:extLst>
              <a:ext uri="{FF2B5EF4-FFF2-40B4-BE49-F238E27FC236}">
                <a16:creationId xmlns:a16="http://schemas.microsoft.com/office/drawing/2014/main" id="{268026B6-2DC2-969D-74E2-4B65DF1393B9}"/>
              </a:ext>
            </a:extLst>
          </p:cNvPr>
          <p:cNvPicPr>
            <a:picLocks noChangeAspect="1"/>
          </p:cNvPicPr>
          <p:nvPr/>
        </p:nvPicPr>
        <p:blipFill>
          <a:blip r:embed="rId2"/>
          <a:stretch>
            <a:fillRect/>
          </a:stretch>
        </p:blipFill>
        <p:spPr>
          <a:xfrm>
            <a:off x="2209799" y="1066800"/>
            <a:ext cx="7772400" cy="5181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04800" y="14731"/>
            <a:ext cx="12234569" cy="1550809"/>
          </a:xfrm>
          <a:prstGeom prst="rect">
            <a:avLst/>
          </a:prstGeom>
        </p:spPr>
        <p:txBody>
          <a:bodyPr vert="horz" wrap="square" lIns="0" tIns="316611" rIns="0" bIns="0" rtlCol="0">
            <a:spAutoFit/>
          </a:bodyPr>
          <a:lstStyle/>
          <a:p>
            <a:pPr marL="4496435">
              <a:lnSpc>
                <a:spcPct val="100000"/>
              </a:lnSpc>
              <a:spcBef>
                <a:spcPts val="95"/>
              </a:spcBef>
            </a:pPr>
            <a:r>
              <a:rPr lang="en-US" sz="4000" spc="505" dirty="0">
                <a:solidFill>
                  <a:srgbClr val="17818B"/>
                </a:solidFill>
                <a:latin typeface="Cambria"/>
                <a:cs typeface="Cambria"/>
              </a:rPr>
              <a:t>Hardware &amp; Edge Implementation</a:t>
            </a:r>
            <a:endParaRPr sz="4000" dirty="0">
              <a:latin typeface="Cambria"/>
              <a:cs typeface="Cambria"/>
            </a:endParaRPr>
          </a:p>
        </p:txBody>
      </p:sp>
      <p:pic>
        <p:nvPicPr>
          <p:cNvPr id="9" name="Picture 8" descr="A machine with wires and wires&#10;&#10;AI-generated content may be incorrect.">
            <a:extLst>
              <a:ext uri="{FF2B5EF4-FFF2-40B4-BE49-F238E27FC236}">
                <a16:creationId xmlns:a16="http://schemas.microsoft.com/office/drawing/2014/main" id="{AB75939C-1688-39FA-6632-DCB834526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981200"/>
            <a:ext cx="8496299" cy="384504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0"/>
            <a:ext cx="11667540" cy="1550809"/>
          </a:xfrm>
          <a:prstGeom prst="rect">
            <a:avLst/>
          </a:prstGeom>
        </p:spPr>
        <p:txBody>
          <a:bodyPr vert="horz" wrap="square" lIns="0" tIns="316611" rIns="0" bIns="0" rtlCol="0">
            <a:spAutoFit/>
          </a:bodyPr>
          <a:lstStyle/>
          <a:p>
            <a:pPr marL="3938904">
              <a:lnSpc>
                <a:spcPct val="100000"/>
              </a:lnSpc>
              <a:spcBef>
                <a:spcPts val="95"/>
              </a:spcBef>
            </a:pPr>
            <a:r>
              <a:rPr lang="en-US" sz="4000" spc="935" dirty="0">
                <a:solidFill>
                  <a:srgbClr val="17818B"/>
                </a:solidFill>
                <a:latin typeface="Cambria"/>
                <a:cs typeface="Cambria"/>
              </a:rPr>
              <a:t>Hardware &amp; Edge Implementation</a:t>
            </a:r>
            <a:endParaRPr sz="4000" dirty="0">
              <a:latin typeface="Cambria"/>
              <a:cs typeface="Cambria"/>
            </a:endParaRPr>
          </a:p>
        </p:txBody>
      </p:sp>
      <p:pic>
        <p:nvPicPr>
          <p:cNvPr id="6" name="Picture 5" descr="A screenshot of a computer program&#10;&#10;AI-generated content may be incorrect.">
            <a:extLst>
              <a:ext uri="{FF2B5EF4-FFF2-40B4-BE49-F238E27FC236}">
                <a16:creationId xmlns:a16="http://schemas.microsoft.com/office/drawing/2014/main" id="{AD60D468-704C-EF6E-CB49-8DAA12EF6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752600"/>
            <a:ext cx="6934200" cy="46364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3BE29-488B-6407-2619-F0BF31EDC4EC}"/>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6664B8D4-8148-1460-D0F9-221D94318323}"/>
              </a:ext>
            </a:extLst>
          </p:cNvPr>
          <p:cNvSpPr txBox="1">
            <a:spLocks noGrp="1"/>
          </p:cNvSpPr>
          <p:nvPr>
            <p:ph type="title"/>
          </p:nvPr>
        </p:nvSpPr>
        <p:spPr>
          <a:xfrm>
            <a:off x="-533400" y="0"/>
            <a:ext cx="11667540" cy="1550809"/>
          </a:xfrm>
          <a:prstGeom prst="rect">
            <a:avLst/>
          </a:prstGeom>
        </p:spPr>
        <p:txBody>
          <a:bodyPr vert="horz" wrap="square" lIns="0" tIns="316611" rIns="0" bIns="0" rtlCol="0">
            <a:spAutoFit/>
          </a:bodyPr>
          <a:lstStyle/>
          <a:p>
            <a:pPr marL="3938904">
              <a:lnSpc>
                <a:spcPct val="100000"/>
              </a:lnSpc>
              <a:spcBef>
                <a:spcPts val="95"/>
              </a:spcBef>
            </a:pPr>
            <a:r>
              <a:rPr lang="en-US" sz="4000" spc="935" dirty="0">
                <a:solidFill>
                  <a:srgbClr val="17818B"/>
                </a:solidFill>
                <a:latin typeface="Cambria"/>
                <a:cs typeface="Cambria"/>
              </a:rPr>
              <a:t>Hardware &amp; Edge Implementation</a:t>
            </a:r>
            <a:endParaRPr sz="4000" dirty="0">
              <a:latin typeface="Cambria"/>
              <a:cs typeface="Cambria"/>
            </a:endParaRPr>
          </a:p>
        </p:txBody>
      </p:sp>
      <p:pic>
        <p:nvPicPr>
          <p:cNvPr id="7" name="Picture 6" descr="A screenshot of a computer program&#10;&#10;AI-generated content may be incorrect.">
            <a:extLst>
              <a:ext uri="{FF2B5EF4-FFF2-40B4-BE49-F238E27FC236}">
                <a16:creationId xmlns:a16="http://schemas.microsoft.com/office/drawing/2014/main" id="{32E66503-C673-7975-157A-ADAB66003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786" y="1752600"/>
            <a:ext cx="7756428" cy="4468992"/>
          </a:xfrm>
          <a:prstGeom prst="rect">
            <a:avLst/>
          </a:prstGeom>
        </p:spPr>
      </p:pic>
    </p:spTree>
    <p:extLst>
      <p:ext uri="{BB962C8B-B14F-4D97-AF65-F5344CB8AC3E}">
        <p14:creationId xmlns:p14="http://schemas.microsoft.com/office/powerpoint/2010/main" val="3878073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62229" y="14731"/>
            <a:ext cx="11667540" cy="1550809"/>
          </a:xfrm>
          <a:prstGeom prst="rect">
            <a:avLst/>
          </a:prstGeom>
        </p:spPr>
        <p:txBody>
          <a:bodyPr vert="horz" wrap="square" lIns="0" tIns="316611" rIns="0" bIns="0" rtlCol="0">
            <a:spAutoFit/>
          </a:bodyPr>
          <a:lstStyle/>
          <a:p>
            <a:pPr marL="3938904">
              <a:lnSpc>
                <a:spcPct val="100000"/>
              </a:lnSpc>
              <a:spcBef>
                <a:spcPts val="95"/>
              </a:spcBef>
            </a:pPr>
            <a:r>
              <a:rPr lang="en-US" sz="4000" spc="935" dirty="0">
                <a:solidFill>
                  <a:srgbClr val="17818B"/>
                </a:solidFill>
                <a:latin typeface="Cambria"/>
                <a:cs typeface="Cambria"/>
              </a:rPr>
              <a:t>AWS IoT Core Configuration</a:t>
            </a:r>
            <a:endParaRPr lang="en-US" sz="4000" dirty="0">
              <a:latin typeface="Cambria"/>
              <a:cs typeface="Cambria"/>
            </a:endParaRPr>
          </a:p>
        </p:txBody>
      </p:sp>
      <p:pic>
        <p:nvPicPr>
          <p:cNvPr id="6" name="Picture 5" descr="A screenshot of a computer&#10;&#10;AI-generated content may be incorrect.">
            <a:extLst>
              <a:ext uri="{FF2B5EF4-FFF2-40B4-BE49-F238E27FC236}">
                <a16:creationId xmlns:a16="http://schemas.microsoft.com/office/drawing/2014/main" id="{1A1A1B26-5618-FE7C-7ECC-AE540FB9C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9" y="2057400"/>
            <a:ext cx="7772400" cy="356420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62229" y="14731"/>
            <a:ext cx="11667540" cy="1550809"/>
          </a:xfrm>
          <a:prstGeom prst="rect">
            <a:avLst/>
          </a:prstGeom>
        </p:spPr>
        <p:txBody>
          <a:bodyPr vert="horz" wrap="square" lIns="0" tIns="316611" rIns="0" bIns="0" rtlCol="0">
            <a:spAutoFit/>
          </a:bodyPr>
          <a:lstStyle/>
          <a:p>
            <a:pPr marL="3938904">
              <a:lnSpc>
                <a:spcPct val="100000"/>
              </a:lnSpc>
              <a:spcBef>
                <a:spcPts val="95"/>
              </a:spcBef>
            </a:pPr>
            <a:r>
              <a:rPr lang="en-US" sz="4000" spc="935" dirty="0">
                <a:solidFill>
                  <a:srgbClr val="17818B"/>
                </a:solidFill>
                <a:latin typeface="Cambria"/>
                <a:cs typeface="Cambria"/>
              </a:rPr>
              <a:t>AWS IoT Core Configuration</a:t>
            </a:r>
            <a:endParaRPr sz="4000" dirty="0">
              <a:latin typeface="Cambria"/>
              <a:cs typeface="Cambria"/>
            </a:endParaRPr>
          </a:p>
        </p:txBody>
      </p:sp>
      <p:pic>
        <p:nvPicPr>
          <p:cNvPr id="6" name="Picture 5" descr="A screenshot of a computer&#10;&#10;AI-generated content may be incorrect.">
            <a:extLst>
              <a:ext uri="{FF2B5EF4-FFF2-40B4-BE49-F238E27FC236}">
                <a16:creationId xmlns:a16="http://schemas.microsoft.com/office/drawing/2014/main" id="{27771597-B313-0479-108A-7AA9E99B7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9" y="2057400"/>
            <a:ext cx="7772400" cy="38184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2229" y="14731"/>
            <a:ext cx="11667540" cy="1550809"/>
          </a:xfrm>
          <a:prstGeom prst="rect">
            <a:avLst/>
          </a:prstGeom>
        </p:spPr>
        <p:txBody>
          <a:bodyPr vert="horz" wrap="square" lIns="0" tIns="316611" rIns="0" bIns="0" rtlCol="0">
            <a:spAutoFit/>
          </a:bodyPr>
          <a:lstStyle/>
          <a:p>
            <a:pPr marL="3333750">
              <a:lnSpc>
                <a:spcPct val="100000"/>
              </a:lnSpc>
              <a:spcBef>
                <a:spcPts val="95"/>
              </a:spcBef>
            </a:pPr>
            <a:r>
              <a:rPr lang="en-US" sz="4000" spc="725" dirty="0">
                <a:solidFill>
                  <a:srgbClr val="17818B"/>
                </a:solidFill>
                <a:latin typeface="Cambria"/>
                <a:cs typeface="Cambria"/>
              </a:rPr>
              <a:t>Edge AI &amp; Face Recognition Logic</a:t>
            </a:r>
            <a:endParaRPr sz="4000" dirty="0">
              <a:latin typeface="Cambria"/>
              <a:cs typeface="Cambria"/>
            </a:endParaRPr>
          </a:p>
        </p:txBody>
      </p:sp>
      <p:pic>
        <p:nvPicPr>
          <p:cNvPr id="7" name="Picture 6" descr="A screenshot of a computer program&#10;&#10;AI-generated content may be incorrect.">
            <a:extLst>
              <a:ext uri="{FF2B5EF4-FFF2-40B4-BE49-F238E27FC236}">
                <a16:creationId xmlns:a16="http://schemas.microsoft.com/office/drawing/2014/main" id="{2E38D57E-39DE-D73E-E26B-C4CD6AE0A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9" y="1905000"/>
            <a:ext cx="7772400" cy="452184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E06DA-49C7-2BD5-943D-B42FEC867DB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A045F002-3860-A102-EE8B-38E9577B3704}"/>
              </a:ext>
            </a:extLst>
          </p:cNvPr>
          <p:cNvSpPr txBox="1">
            <a:spLocks noGrp="1"/>
          </p:cNvSpPr>
          <p:nvPr>
            <p:ph type="title"/>
          </p:nvPr>
        </p:nvSpPr>
        <p:spPr>
          <a:xfrm>
            <a:off x="262229" y="14731"/>
            <a:ext cx="11667540" cy="1550809"/>
          </a:xfrm>
          <a:prstGeom prst="rect">
            <a:avLst/>
          </a:prstGeom>
        </p:spPr>
        <p:txBody>
          <a:bodyPr vert="horz" wrap="square" lIns="0" tIns="316611" rIns="0" bIns="0" rtlCol="0">
            <a:spAutoFit/>
          </a:bodyPr>
          <a:lstStyle/>
          <a:p>
            <a:pPr marL="3333750">
              <a:lnSpc>
                <a:spcPct val="100000"/>
              </a:lnSpc>
              <a:spcBef>
                <a:spcPts val="95"/>
              </a:spcBef>
            </a:pPr>
            <a:r>
              <a:rPr lang="en-US" sz="4000" spc="725">
                <a:solidFill>
                  <a:srgbClr val="17818B"/>
                </a:solidFill>
                <a:latin typeface="Cambria"/>
                <a:cs typeface="Cambria"/>
              </a:rPr>
              <a:t>Edge AI &amp; Face Recognition Logic</a:t>
            </a:r>
            <a:endParaRPr lang="en-US" sz="4000" dirty="0">
              <a:latin typeface="Cambria"/>
              <a:cs typeface="Cambria"/>
            </a:endParaRPr>
          </a:p>
        </p:txBody>
      </p:sp>
      <p:pic>
        <p:nvPicPr>
          <p:cNvPr id="4" name="Picture 3" descr="A black and white text on a black background&#10;&#10;AI-generated content may be incorrect.">
            <a:extLst>
              <a:ext uri="{FF2B5EF4-FFF2-40B4-BE49-F238E27FC236}">
                <a16:creationId xmlns:a16="http://schemas.microsoft.com/office/drawing/2014/main" id="{4E804D38-E073-E676-4070-907119F08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84" y="1981200"/>
            <a:ext cx="11180849" cy="3869740"/>
          </a:xfrm>
          <a:prstGeom prst="rect">
            <a:avLst/>
          </a:prstGeom>
        </p:spPr>
      </p:pic>
    </p:spTree>
    <p:extLst>
      <p:ext uri="{BB962C8B-B14F-4D97-AF65-F5344CB8AC3E}">
        <p14:creationId xmlns:p14="http://schemas.microsoft.com/office/powerpoint/2010/main" val="2000674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bucket list&#10;&#10;AI-generated content may be incorrect.">
            <a:extLst>
              <a:ext uri="{FF2B5EF4-FFF2-40B4-BE49-F238E27FC236}">
                <a16:creationId xmlns:a16="http://schemas.microsoft.com/office/drawing/2014/main" id="{20EF2AD5-22D2-29F2-8FD9-6B77F1D82217}"/>
              </a:ext>
            </a:extLst>
          </p:cNvPr>
          <p:cNvPicPr>
            <a:picLocks noChangeAspect="1"/>
          </p:cNvPicPr>
          <p:nvPr/>
        </p:nvPicPr>
        <p:blipFill>
          <a:blip r:embed="rId2">
            <a:extLst>
              <a:ext uri="{28A0092B-C50C-407E-A947-70E740481C1C}">
                <a14:useLocalDpi xmlns:a14="http://schemas.microsoft.com/office/drawing/2010/main" val="0"/>
              </a:ext>
            </a:extLst>
          </a:blip>
          <a:srcRect r="1" b="16638"/>
          <a:stretch>
            <a:fillRect/>
          </a:stretch>
        </p:blipFill>
        <p:spPr>
          <a:xfrm>
            <a:off x="262229" y="1637028"/>
            <a:ext cx="11667540" cy="4352544"/>
          </a:xfrm>
          <a:prstGeom prst="rect">
            <a:avLst/>
          </a:prstGeom>
          <a:noFill/>
        </p:spPr>
      </p:pic>
      <p:sp>
        <p:nvSpPr>
          <p:cNvPr id="5" name="object 3">
            <a:extLst>
              <a:ext uri="{FF2B5EF4-FFF2-40B4-BE49-F238E27FC236}">
                <a16:creationId xmlns:a16="http://schemas.microsoft.com/office/drawing/2014/main" id="{58656E9D-D0DA-109B-6BDA-12A8ABA12E9E}"/>
              </a:ext>
            </a:extLst>
          </p:cNvPr>
          <p:cNvSpPr txBox="1">
            <a:spLocks/>
          </p:cNvSpPr>
          <p:nvPr/>
        </p:nvSpPr>
        <p:spPr>
          <a:xfrm>
            <a:off x="262229" y="14731"/>
            <a:ext cx="11667540" cy="935256"/>
          </a:xfrm>
          <a:prstGeom prst="rect">
            <a:avLst/>
          </a:prstGeom>
        </p:spPr>
        <p:txBody>
          <a:bodyPr vert="horz" wrap="square" lIns="0" tIns="316611" rIns="0" bIns="0" rtlCol="0">
            <a:spAutoFit/>
          </a:bodyPr>
          <a:lstStyle>
            <a:lvl1pPr>
              <a:defRPr sz="5400" b="0" i="0">
                <a:solidFill>
                  <a:schemeClr val="tx1"/>
                </a:solidFill>
                <a:latin typeface="Tahoma"/>
                <a:ea typeface="+mj-ea"/>
                <a:cs typeface="Tahoma"/>
              </a:defRPr>
            </a:lvl1pPr>
          </a:lstStyle>
          <a:p>
            <a:pPr marL="3333750">
              <a:spcBef>
                <a:spcPts val="95"/>
              </a:spcBef>
            </a:pPr>
            <a:r>
              <a:rPr lang="en-US" sz="4000" spc="725">
                <a:solidFill>
                  <a:srgbClr val="17818B"/>
                </a:solidFill>
                <a:latin typeface="Cambria"/>
                <a:cs typeface="Cambria"/>
              </a:rPr>
              <a:t>Cloud Storage (S3)</a:t>
            </a:r>
            <a:endParaRPr lang="en-US" sz="4000" dirty="0">
              <a:latin typeface="Cambria"/>
              <a:cs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2229" y="14731"/>
            <a:ext cx="11667540" cy="935256"/>
          </a:xfrm>
          <a:prstGeom prst="rect">
            <a:avLst/>
          </a:prstGeom>
        </p:spPr>
        <p:txBody>
          <a:bodyPr vert="horz" wrap="square" lIns="0" tIns="316611" rIns="0" bIns="0" rtlCol="0">
            <a:spAutoFit/>
          </a:bodyPr>
          <a:lstStyle/>
          <a:p>
            <a:pPr marL="3333750">
              <a:lnSpc>
                <a:spcPct val="100000"/>
              </a:lnSpc>
              <a:spcBef>
                <a:spcPts val="95"/>
              </a:spcBef>
            </a:pPr>
            <a:r>
              <a:rPr lang="en-US" sz="4000" spc="725" dirty="0">
                <a:solidFill>
                  <a:srgbClr val="17818B"/>
                </a:solidFill>
                <a:latin typeface="Cambria"/>
                <a:cs typeface="Cambria"/>
              </a:rPr>
              <a:t>Cloud Storage (S3)</a:t>
            </a:r>
            <a:endParaRPr sz="4000" dirty="0">
              <a:latin typeface="Cambria"/>
              <a:cs typeface="Cambria"/>
            </a:endParaRPr>
          </a:p>
        </p:txBody>
      </p:sp>
      <p:pic>
        <p:nvPicPr>
          <p:cNvPr id="7" name="Picture 6" descr="A screenshot of a computer&#10;&#10;AI-generated content may be incorrect.">
            <a:extLst>
              <a:ext uri="{FF2B5EF4-FFF2-40B4-BE49-F238E27FC236}">
                <a16:creationId xmlns:a16="http://schemas.microsoft.com/office/drawing/2014/main" id="{3D6A73E9-26B4-4AF7-7346-C162A0491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00200"/>
            <a:ext cx="10682252" cy="443710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28800" y="0"/>
            <a:ext cx="7967371" cy="935256"/>
          </a:xfrm>
          <a:prstGeom prst="rect">
            <a:avLst/>
          </a:prstGeom>
        </p:spPr>
        <p:txBody>
          <a:bodyPr vert="horz" wrap="square" lIns="0" tIns="316611" rIns="0" bIns="0" rtlCol="0">
            <a:spAutoFit/>
          </a:bodyPr>
          <a:lstStyle/>
          <a:p>
            <a:pPr marL="3333750">
              <a:lnSpc>
                <a:spcPct val="100000"/>
              </a:lnSpc>
              <a:spcBef>
                <a:spcPts val="95"/>
              </a:spcBef>
            </a:pPr>
            <a:r>
              <a:rPr lang="en-US" sz="4000" spc="725" dirty="0">
                <a:solidFill>
                  <a:srgbClr val="17818B"/>
                </a:solidFill>
                <a:latin typeface="Cambria"/>
                <a:cs typeface="Cambria"/>
              </a:rPr>
              <a:t>MQTT</a:t>
            </a:r>
            <a:endParaRPr sz="4000" dirty="0">
              <a:latin typeface="Cambria"/>
              <a:cs typeface="Cambria"/>
            </a:endParaRPr>
          </a:p>
        </p:txBody>
      </p:sp>
      <p:pic>
        <p:nvPicPr>
          <p:cNvPr id="7" name="Picture 6" descr="A screenshot of a computer&#10;&#10;AI-generated content may be incorrect.">
            <a:extLst>
              <a:ext uri="{FF2B5EF4-FFF2-40B4-BE49-F238E27FC236}">
                <a16:creationId xmlns:a16="http://schemas.microsoft.com/office/drawing/2014/main" id="{09E17EA3-0D51-F5F5-30A7-D995C30A8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315" y="1217279"/>
            <a:ext cx="7967370" cy="44234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09600" y="1577340"/>
            <a:ext cx="5303520" cy="4526280"/>
          </a:xfrm>
          <a:prstGeom prst="rect">
            <a:avLst/>
          </a:prstGeom>
        </p:spPr>
        <p:txBody>
          <a:bodyPr vert="horz" wrap="square" lIns="0" tIns="0" rIns="0" bIns="0" rtlCol="0">
            <a:normAutofit/>
          </a:bodyPr>
          <a:lstStyle/>
          <a:p>
            <a:pPr marR="5080">
              <a:lnSpc>
                <a:spcPct val="200000"/>
              </a:lnSpc>
              <a:spcBef>
                <a:spcPts val="100"/>
              </a:spcBef>
            </a:pPr>
            <a:r>
              <a:rPr lang="en-US" b="0" i="0" dirty="0">
                <a:solidFill>
                  <a:schemeClr val="tx1"/>
                </a:solidFill>
                <a:latin typeface="Tahoma"/>
                <a:ea typeface="+mn-ea"/>
                <a:cs typeface="Tahoma"/>
              </a:rPr>
              <a:t>IoT-based smart door system is a security system designed to manage physical access and identity verification, getting real-time biometric and RFID data from IoT devices installed at the entrance communicating over a secure cloud network.</a:t>
            </a:r>
          </a:p>
        </p:txBody>
      </p:sp>
      <p:pic>
        <p:nvPicPr>
          <p:cNvPr id="9" name="Picture 8" descr="A person holding a bag of keys and a door handle&#10;&#10;AI-generated content may be incorrect.">
            <a:extLst>
              <a:ext uri="{FF2B5EF4-FFF2-40B4-BE49-F238E27FC236}">
                <a16:creationId xmlns:a16="http://schemas.microsoft.com/office/drawing/2014/main" id="{4B19D0B7-F997-EDB1-AD55-3795E8DE8E65}"/>
              </a:ext>
            </a:extLst>
          </p:cNvPr>
          <p:cNvPicPr>
            <a:picLocks noChangeAspect="1"/>
          </p:cNvPicPr>
          <p:nvPr/>
        </p:nvPicPr>
        <p:blipFill>
          <a:blip r:embed="rId2"/>
          <a:srcRect r="21786" b="-2"/>
          <a:stretch>
            <a:fillRect/>
          </a:stretch>
        </p:blipFill>
        <p:spPr>
          <a:xfrm>
            <a:off x="6278880" y="1577340"/>
            <a:ext cx="5303520" cy="4526280"/>
          </a:xfrm>
          <a:prstGeom prst="rect">
            <a:avLst/>
          </a:prstGeom>
          <a:noFill/>
        </p:spPr>
      </p:pic>
      <p:sp>
        <p:nvSpPr>
          <p:cNvPr id="3" name="object 2">
            <a:extLst>
              <a:ext uri="{FF2B5EF4-FFF2-40B4-BE49-F238E27FC236}">
                <a16:creationId xmlns:a16="http://schemas.microsoft.com/office/drawing/2014/main" id="{858F1B8E-3F45-9267-AEE4-3B128D5D7B67}"/>
              </a:ext>
            </a:extLst>
          </p:cNvPr>
          <p:cNvSpPr txBox="1">
            <a:spLocks noGrp="1"/>
          </p:cNvSpPr>
          <p:nvPr>
            <p:ph type="title"/>
          </p:nvPr>
        </p:nvSpPr>
        <p:spPr>
          <a:xfrm>
            <a:off x="262229" y="14731"/>
            <a:ext cx="11667540" cy="873828"/>
          </a:xfrm>
          <a:prstGeom prst="rect">
            <a:avLst/>
          </a:prstGeom>
        </p:spPr>
        <p:txBody>
          <a:bodyPr vert="horz" wrap="square" lIns="0" tIns="319277" rIns="0" bIns="0" rtlCol="0">
            <a:spAutoFit/>
          </a:bodyPr>
          <a:lstStyle/>
          <a:p>
            <a:pPr marL="4799330" marR="5080" indent="-3195320">
              <a:lnSpc>
                <a:spcPts val="4320"/>
              </a:lnSpc>
              <a:spcBef>
                <a:spcPts val="640"/>
              </a:spcBef>
            </a:pPr>
            <a:r>
              <a:rPr sz="4000" spc="480" dirty="0">
                <a:solidFill>
                  <a:srgbClr val="17818B"/>
                </a:solidFill>
                <a:latin typeface="Cambria"/>
                <a:cs typeface="Cambria"/>
              </a:rPr>
              <a:t>What</a:t>
            </a:r>
            <a:r>
              <a:rPr sz="4000" spc="160" dirty="0">
                <a:solidFill>
                  <a:srgbClr val="17818B"/>
                </a:solidFill>
                <a:latin typeface="Cambria"/>
                <a:cs typeface="Cambria"/>
              </a:rPr>
              <a:t> </a:t>
            </a:r>
            <a:r>
              <a:rPr sz="4000" spc="225" dirty="0">
                <a:solidFill>
                  <a:srgbClr val="17818B"/>
                </a:solidFill>
                <a:latin typeface="Cambria"/>
                <a:cs typeface="Cambria"/>
              </a:rPr>
              <a:t>is</a:t>
            </a:r>
            <a:r>
              <a:rPr sz="4000" spc="130" dirty="0">
                <a:solidFill>
                  <a:srgbClr val="17818B"/>
                </a:solidFill>
                <a:latin typeface="Cambria"/>
                <a:cs typeface="Cambria"/>
              </a:rPr>
              <a:t> </a:t>
            </a:r>
            <a:r>
              <a:rPr lang="en-US" sz="4000" spc="365" dirty="0">
                <a:solidFill>
                  <a:srgbClr val="17818B"/>
                </a:solidFill>
                <a:latin typeface="Cambria"/>
                <a:cs typeface="Cambria"/>
              </a:rPr>
              <a:t>IoT</a:t>
            </a:r>
            <a:r>
              <a:rPr lang="he-IL" sz="4000" spc="365" dirty="0">
                <a:solidFill>
                  <a:srgbClr val="17818B"/>
                </a:solidFill>
                <a:latin typeface="Cambria"/>
                <a:cs typeface="Cambria"/>
              </a:rPr>
              <a:t> </a:t>
            </a:r>
            <a:r>
              <a:rPr lang="en-US" sz="4000" spc="365" dirty="0">
                <a:solidFill>
                  <a:srgbClr val="17818B"/>
                </a:solidFill>
                <a:latin typeface="Cambria"/>
                <a:cs typeface="Cambria"/>
              </a:rPr>
              <a:t>Smart</a:t>
            </a:r>
            <a:r>
              <a:rPr lang="he-IL" sz="4000" spc="365" dirty="0">
                <a:solidFill>
                  <a:srgbClr val="17818B"/>
                </a:solidFill>
                <a:latin typeface="Cambria"/>
                <a:cs typeface="Cambria"/>
              </a:rPr>
              <a:t> </a:t>
            </a:r>
            <a:r>
              <a:rPr lang="en-US" sz="4000" spc="365" dirty="0">
                <a:solidFill>
                  <a:srgbClr val="17818B"/>
                </a:solidFill>
                <a:latin typeface="Cambria"/>
                <a:cs typeface="Cambria"/>
              </a:rPr>
              <a:t>Door</a:t>
            </a:r>
            <a:r>
              <a:rPr lang="he-IL" sz="4000" spc="365" dirty="0">
                <a:solidFill>
                  <a:srgbClr val="17818B"/>
                </a:solidFill>
                <a:latin typeface="Cambria"/>
                <a:cs typeface="Cambria"/>
              </a:rPr>
              <a:t> </a:t>
            </a:r>
            <a:r>
              <a:rPr lang="en-US" sz="4000" spc="365" dirty="0">
                <a:solidFill>
                  <a:srgbClr val="17818B"/>
                </a:solidFill>
                <a:latin typeface="Cambria"/>
                <a:cs typeface="Cambria"/>
              </a:rPr>
              <a:t>System</a:t>
            </a:r>
            <a:r>
              <a:rPr sz="4000" spc="355" dirty="0">
                <a:solidFill>
                  <a:srgbClr val="17818B"/>
                </a:solidFill>
                <a:latin typeface="Cambria"/>
                <a:cs typeface="Cambria"/>
              </a:rPr>
              <a:t>?</a:t>
            </a:r>
            <a:endParaRPr sz="4000" dirty="0">
              <a:latin typeface="Cambria"/>
              <a:cs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EE2F-AB45-251A-F8A3-C82C2CFE4F5E}"/>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EB91746F-1C04-ACCB-7598-9F64504D82E3}"/>
              </a:ext>
            </a:extLst>
          </p:cNvPr>
          <p:cNvSpPr txBox="1">
            <a:spLocks noGrp="1"/>
          </p:cNvSpPr>
          <p:nvPr>
            <p:ph type="title"/>
          </p:nvPr>
        </p:nvSpPr>
        <p:spPr>
          <a:xfrm>
            <a:off x="-1340699" y="76200"/>
            <a:ext cx="11667540" cy="1550809"/>
          </a:xfrm>
          <a:prstGeom prst="rect">
            <a:avLst/>
          </a:prstGeom>
        </p:spPr>
        <p:txBody>
          <a:bodyPr vert="horz" wrap="square" lIns="0" tIns="316611" rIns="0" bIns="0" rtlCol="0">
            <a:spAutoFit/>
          </a:bodyPr>
          <a:lstStyle/>
          <a:p>
            <a:pPr marL="3333750" algn="ctr">
              <a:lnSpc>
                <a:spcPct val="100000"/>
              </a:lnSpc>
              <a:spcBef>
                <a:spcPts val="95"/>
              </a:spcBef>
            </a:pPr>
            <a:r>
              <a:rPr lang="en-US" sz="4000" spc="725" dirty="0">
                <a:solidFill>
                  <a:srgbClr val="17818B"/>
                </a:solidFill>
                <a:latin typeface="Cambria"/>
                <a:cs typeface="Cambria"/>
              </a:rPr>
              <a:t>Edge Security Logic </a:t>
            </a:r>
            <a:br>
              <a:rPr lang="en-US" sz="4000" spc="725" dirty="0">
                <a:solidFill>
                  <a:srgbClr val="17818B"/>
                </a:solidFill>
                <a:latin typeface="Cambria"/>
                <a:cs typeface="Cambria"/>
              </a:rPr>
            </a:br>
            <a:r>
              <a:rPr lang="en-US" sz="4000" spc="725" dirty="0">
                <a:solidFill>
                  <a:srgbClr val="17818B"/>
                </a:solidFill>
                <a:latin typeface="Cambria"/>
                <a:cs typeface="Cambria"/>
              </a:rPr>
              <a:t>(MFA Enforcement)</a:t>
            </a:r>
            <a:endParaRPr sz="4000" dirty="0">
              <a:latin typeface="Cambria"/>
              <a:cs typeface="Cambria"/>
            </a:endParaRPr>
          </a:p>
        </p:txBody>
      </p:sp>
      <p:pic>
        <p:nvPicPr>
          <p:cNvPr id="7" name="Picture 6" descr="A screenshot of a computer&#10;&#10;AI-generated content may be incorrect.">
            <a:extLst>
              <a:ext uri="{FF2B5EF4-FFF2-40B4-BE49-F238E27FC236}">
                <a16:creationId xmlns:a16="http://schemas.microsoft.com/office/drawing/2014/main" id="{C9EB7943-C38C-8FDD-4EEB-CC160B8D4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1981200"/>
            <a:ext cx="7543800" cy="4362450"/>
          </a:xfrm>
          <a:prstGeom prst="rect">
            <a:avLst/>
          </a:prstGeom>
        </p:spPr>
      </p:pic>
    </p:spTree>
    <p:extLst>
      <p:ext uri="{BB962C8B-B14F-4D97-AF65-F5344CB8AC3E}">
        <p14:creationId xmlns:p14="http://schemas.microsoft.com/office/powerpoint/2010/main" val="140718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A7E21A-6E80-D17D-E24A-156701244BD5}"/>
              </a:ext>
            </a:extLst>
          </p:cNvPr>
          <p:cNvPicPr>
            <a:picLocks noChangeAspect="1"/>
          </p:cNvPicPr>
          <p:nvPr/>
        </p:nvPicPr>
        <p:blipFill>
          <a:blip r:embed="rId2"/>
          <a:stretch>
            <a:fillRect/>
          </a:stretch>
        </p:blipFill>
        <p:spPr>
          <a:xfrm>
            <a:off x="1905000" y="2032000"/>
            <a:ext cx="7239000" cy="4826000"/>
          </a:xfrm>
          <a:prstGeom prst="rect">
            <a:avLst/>
          </a:prstGeom>
        </p:spPr>
      </p:pic>
      <p:sp>
        <p:nvSpPr>
          <p:cNvPr id="8" name="TextBox 7">
            <a:extLst>
              <a:ext uri="{FF2B5EF4-FFF2-40B4-BE49-F238E27FC236}">
                <a16:creationId xmlns:a16="http://schemas.microsoft.com/office/drawing/2014/main" id="{CDFBA4DA-A19C-8423-2C63-F1D09F2B477B}"/>
              </a:ext>
            </a:extLst>
          </p:cNvPr>
          <p:cNvSpPr txBox="1"/>
          <p:nvPr/>
        </p:nvSpPr>
        <p:spPr>
          <a:xfrm>
            <a:off x="1905000" y="457200"/>
            <a:ext cx="7391400" cy="923330"/>
          </a:xfrm>
          <a:prstGeom prst="rect">
            <a:avLst/>
          </a:prstGeom>
          <a:noFill/>
        </p:spPr>
        <p:txBody>
          <a:bodyPr wrap="square">
            <a:spAutoFit/>
          </a:bodyPr>
          <a:lstStyle/>
          <a:p>
            <a:pPr algn="ctr" rtl="0"/>
            <a:r>
              <a:rPr lang="en-US" sz="5400" spc="395" dirty="0">
                <a:solidFill>
                  <a:srgbClr val="17818B"/>
                </a:solidFill>
                <a:latin typeface="Cambria"/>
                <a:cs typeface="Cambria"/>
              </a:rPr>
              <a:t>Future</a:t>
            </a:r>
            <a:r>
              <a:rPr lang="en-US" sz="5400" spc="165" dirty="0">
                <a:solidFill>
                  <a:srgbClr val="17818B"/>
                </a:solidFill>
                <a:latin typeface="Cambria"/>
                <a:cs typeface="Cambria"/>
              </a:rPr>
              <a:t> </a:t>
            </a:r>
            <a:r>
              <a:rPr lang="en-US" sz="5400" spc="225" dirty="0">
                <a:solidFill>
                  <a:srgbClr val="17818B"/>
                </a:solidFill>
                <a:latin typeface="Cambria"/>
                <a:cs typeface="Cambria"/>
              </a:rPr>
              <a:t>ideas</a:t>
            </a:r>
            <a:endParaRPr lang="en-IL" sz="5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6783" y="113741"/>
            <a:ext cx="3224530" cy="635000"/>
          </a:xfrm>
          <a:prstGeom prst="rect">
            <a:avLst/>
          </a:prstGeom>
        </p:spPr>
        <p:txBody>
          <a:bodyPr vert="horz" wrap="square" lIns="0" tIns="12065" rIns="0" bIns="0" rtlCol="0">
            <a:spAutoFit/>
          </a:bodyPr>
          <a:lstStyle/>
          <a:p>
            <a:pPr marL="12700">
              <a:lnSpc>
                <a:spcPct val="100000"/>
              </a:lnSpc>
              <a:spcBef>
                <a:spcPts val="95"/>
              </a:spcBef>
            </a:pPr>
            <a:r>
              <a:rPr sz="4000" spc="395" dirty="0">
                <a:solidFill>
                  <a:srgbClr val="17818B"/>
                </a:solidFill>
                <a:latin typeface="Cambria"/>
                <a:cs typeface="Cambria"/>
              </a:rPr>
              <a:t>Future</a:t>
            </a:r>
            <a:r>
              <a:rPr sz="4000" spc="165" dirty="0">
                <a:solidFill>
                  <a:srgbClr val="17818B"/>
                </a:solidFill>
                <a:latin typeface="Cambria"/>
                <a:cs typeface="Cambria"/>
              </a:rPr>
              <a:t> </a:t>
            </a:r>
            <a:r>
              <a:rPr sz="4000" spc="225" dirty="0">
                <a:solidFill>
                  <a:srgbClr val="17818B"/>
                </a:solidFill>
                <a:latin typeface="Cambria"/>
                <a:cs typeface="Cambria"/>
              </a:rPr>
              <a:t>ideas</a:t>
            </a:r>
            <a:endParaRPr sz="4000" dirty="0">
              <a:latin typeface="Cambria"/>
              <a:cs typeface="Cambria"/>
            </a:endParaRPr>
          </a:p>
        </p:txBody>
      </p:sp>
      <p:sp>
        <p:nvSpPr>
          <p:cNvPr id="3" name="object 3"/>
          <p:cNvSpPr txBox="1"/>
          <p:nvPr/>
        </p:nvSpPr>
        <p:spPr>
          <a:xfrm>
            <a:off x="934618" y="962990"/>
            <a:ext cx="9641205" cy="4706417"/>
          </a:xfrm>
          <a:prstGeom prst="rect">
            <a:avLst/>
          </a:prstGeom>
        </p:spPr>
        <p:txBody>
          <a:bodyPr vert="horz" wrap="square" lIns="0" tIns="12700" rIns="0" bIns="0" rtlCol="0">
            <a:spAutoFit/>
          </a:bodyPr>
          <a:lstStyle/>
          <a:p>
            <a:pPr marL="12700">
              <a:lnSpc>
                <a:spcPct val="100000"/>
              </a:lnSpc>
              <a:spcBef>
                <a:spcPts val="100"/>
              </a:spcBef>
            </a:pPr>
            <a:r>
              <a:rPr lang="en-US" sz="2000" dirty="0">
                <a:latin typeface="Tahoma" panose="020B0604030504040204" pitchFamily="34" charset="0"/>
                <a:ea typeface="Tahoma" panose="020B0604030504040204" pitchFamily="34" charset="0"/>
                <a:cs typeface="Tahoma" panose="020B0604030504040204" pitchFamily="34" charset="0"/>
              </a:rPr>
              <a:t>The IoT-based smart door system is designed for scalability and can be easily integrated into broader smart home ecosystems to solve complex security challenges:</a:t>
            </a:r>
            <a:endParaRPr lang="he-IL" sz="2000" dirty="0">
              <a:latin typeface="Tahoma" panose="020B0604030504040204" pitchFamily="34" charset="0"/>
              <a:ea typeface="Tahoma" panose="020B0604030504040204" pitchFamily="34" charset="0"/>
              <a:cs typeface="Tahoma" panose="020B0604030504040204" pitchFamily="34" charset="0"/>
            </a:endParaRPr>
          </a:p>
          <a:p>
            <a:pPr marL="12700">
              <a:lnSpc>
                <a:spcPct val="100000"/>
              </a:lnSpc>
              <a:spcBef>
                <a:spcPts val="100"/>
              </a:spcBef>
            </a:pPr>
            <a:endParaRPr lang="he-IL" sz="2000" dirty="0">
              <a:latin typeface="Tahoma" panose="020B0604030504040204" pitchFamily="34" charset="0"/>
              <a:ea typeface="Tahoma" panose="020B0604030504040204" pitchFamily="34" charset="0"/>
              <a:cs typeface="Tahoma" panose="020B0604030504040204" pitchFamily="34" charset="0"/>
            </a:endParaRPr>
          </a:p>
          <a:p>
            <a:pPr marL="355600" indent="-342900">
              <a:lnSpc>
                <a:spcPct val="100000"/>
              </a:lnSpc>
              <a:spcBef>
                <a:spcPts val="100"/>
              </a:spcBef>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Remote Mobile Management – Developing a dedicated mobile app to view real-time entry logs, receive security alerts, and perform remote unlocking from anywhere in the world, eliminating the need for physical presence.</a:t>
            </a:r>
          </a:p>
          <a:p>
            <a:pPr marL="355600" indent="-342900">
              <a:lnSpc>
                <a:spcPct val="100000"/>
              </a:lnSpc>
              <a:spcBef>
                <a:spcPts val="100"/>
              </a:spcBef>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55600" indent="-342900">
              <a:lnSpc>
                <a:spcPct val="100000"/>
              </a:lnSpc>
              <a:spcBef>
                <a:spcPts val="100"/>
              </a:spcBef>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Temporary Guest Access – Implementing a feature for generating time-limited digital keys (QR codes or temporary face registration) for visitors, delivery personnel, or Airbnb guests, removing the need for physical key handover.</a:t>
            </a:r>
          </a:p>
          <a:p>
            <a:pPr marL="355600" indent="-342900">
              <a:lnSpc>
                <a:spcPct val="100000"/>
              </a:lnSpc>
              <a:spcBef>
                <a:spcPts val="100"/>
              </a:spcBef>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55600" indent="-342900">
              <a:lnSpc>
                <a:spcPct val="100000"/>
              </a:lnSpc>
              <a:spcBef>
                <a:spcPts val="100"/>
              </a:spcBef>
              <a:buFont typeface="Arial" panose="020B0604020202020204" pitchFamily="34" charset="0"/>
              <a:buChar char="•"/>
            </a:pPr>
            <a:r>
              <a:rPr lang="en-US" sz="2000" dirty="0">
                <a:latin typeface="Tahoma" panose="020B0604030504040204" pitchFamily="34" charset="0"/>
                <a:ea typeface="Tahoma" panose="020B0604030504040204" pitchFamily="34" charset="0"/>
                <a:cs typeface="Tahoma" panose="020B0604030504040204" pitchFamily="34" charset="0"/>
              </a:rPr>
              <a:t>Smart Building Integration – Connecting the door system with other smart devices (lights, thermostat, alarm systems) to create a fully automated environment where the house "wakes up" or the office activates based on the specific person entering.</a:t>
            </a:r>
            <a:endParaRPr lang="he-IL" sz="20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5+ Thousand Summary Text Royalty-Free Images, Stock Photos &amp; Pictures |  Shutterstock‬‏">
            <a:extLst>
              <a:ext uri="{FF2B5EF4-FFF2-40B4-BE49-F238E27FC236}">
                <a16:creationId xmlns:a16="http://schemas.microsoft.com/office/drawing/2014/main" id="{1AEED119-2502-F76C-961F-DBD951B0CA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 b="6594"/>
          <a:stretch>
            <a:fillRect/>
          </a:stretch>
        </p:blipFill>
        <p:spPr bwMode="auto">
          <a:xfrm>
            <a:off x="990600" y="838200"/>
            <a:ext cx="9829800"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60416" y="113741"/>
            <a:ext cx="2477135" cy="635000"/>
          </a:xfrm>
          <a:prstGeom prst="rect">
            <a:avLst/>
          </a:prstGeom>
        </p:spPr>
        <p:txBody>
          <a:bodyPr vert="horz" wrap="square" lIns="0" tIns="12065" rIns="0" bIns="0" rtlCol="0">
            <a:spAutoFit/>
          </a:bodyPr>
          <a:lstStyle/>
          <a:p>
            <a:pPr marL="12700">
              <a:lnSpc>
                <a:spcPct val="100000"/>
              </a:lnSpc>
              <a:spcBef>
                <a:spcPts val="95"/>
              </a:spcBef>
            </a:pPr>
            <a:r>
              <a:rPr sz="4000" spc="380" dirty="0">
                <a:solidFill>
                  <a:srgbClr val="17818B"/>
                </a:solidFill>
                <a:latin typeface="Cambria"/>
                <a:cs typeface="Cambria"/>
              </a:rPr>
              <a:t>Summary</a:t>
            </a:r>
            <a:endParaRPr sz="4000">
              <a:latin typeface="Cambria"/>
              <a:cs typeface="Cambria"/>
            </a:endParaRPr>
          </a:p>
        </p:txBody>
      </p:sp>
      <p:sp>
        <p:nvSpPr>
          <p:cNvPr id="3" name="object 3"/>
          <p:cNvSpPr txBox="1"/>
          <p:nvPr/>
        </p:nvSpPr>
        <p:spPr>
          <a:xfrm>
            <a:off x="1217472" y="916319"/>
            <a:ext cx="9655175" cy="4730654"/>
          </a:xfrm>
          <a:prstGeom prst="rect">
            <a:avLst/>
          </a:prstGeom>
        </p:spPr>
        <p:txBody>
          <a:bodyPr vert="horz" wrap="square" lIns="0" tIns="13335" rIns="0" bIns="0" rtlCol="0">
            <a:spAutoFit/>
          </a:bodyPr>
          <a:lstStyle/>
          <a:p>
            <a:pPr marL="299085" marR="5080" indent="-287020">
              <a:lnSpc>
                <a:spcPct val="140000"/>
              </a:lnSpc>
              <a:spcBef>
                <a:spcPts val="105"/>
              </a:spcBef>
              <a:buClr>
                <a:srgbClr val="F48E7B"/>
              </a:buClr>
              <a:buFont typeface="Arial MT"/>
              <a:buChar char="•"/>
              <a:tabLst>
                <a:tab pos="299085" algn="l"/>
              </a:tabLst>
            </a:pPr>
            <a:r>
              <a:rPr lang="en-US" dirty="0">
                <a:latin typeface="Tahoma" panose="020B0604030504040204" pitchFamily="34" charset="0"/>
                <a:ea typeface="Tahoma" panose="020B0604030504040204" pitchFamily="34" charset="0"/>
                <a:cs typeface="Tahoma" panose="020B0604030504040204" pitchFamily="34" charset="0"/>
              </a:rPr>
              <a:t>The need for scalable, smart, and secure physical access solutions is greatly increasing. The IoT Smart Door System is a low-cost solution, using off-the-shelf products such as microcontrollers (ESP32), standard cameras, and powerful cloud services to replace traditional keys with easy-to-develop software.</a:t>
            </a:r>
          </a:p>
          <a:p>
            <a:pPr marL="299085" marR="5080" indent="-287020">
              <a:lnSpc>
                <a:spcPct val="140000"/>
              </a:lnSpc>
              <a:spcBef>
                <a:spcPts val="105"/>
              </a:spcBef>
              <a:buClr>
                <a:srgbClr val="F48E7B"/>
              </a:buClr>
              <a:buFont typeface="Arial MT"/>
              <a:buChar char="•"/>
              <a:tabLst>
                <a:tab pos="299085" algn="l"/>
              </a:tabLst>
            </a:pPr>
            <a:endParaRPr lang="en-US" dirty="0">
              <a:latin typeface="Tahoma" panose="020B0604030504040204" pitchFamily="34" charset="0"/>
              <a:ea typeface="Tahoma" panose="020B0604030504040204" pitchFamily="34" charset="0"/>
              <a:cs typeface="Tahoma" panose="020B0604030504040204" pitchFamily="34" charset="0"/>
            </a:endParaRPr>
          </a:p>
          <a:p>
            <a:pPr marL="299085" marR="5080" indent="-287020">
              <a:lnSpc>
                <a:spcPct val="140000"/>
              </a:lnSpc>
              <a:spcBef>
                <a:spcPts val="105"/>
              </a:spcBef>
              <a:buClr>
                <a:srgbClr val="F48E7B"/>
              </a:buClr>
              <a:buFont typeface="Arial MT"/>
              <a:buChar char="•"/>
              <a:tabLst>
                <a:tab pos="299085" algn="l"/>
              </a:tabLst>
            </a:pPr>
            <a:r>
              <a:rPr lang="en-US" dirty="0">
                <a:latin typeface="Tahoma" panose="020B0604030504040204" pitchFamily="34" charset="0"/>
                <a:ea typeface="Tahoma" panose="020B0604030504040204" pitchFamily="34" charset="0"/>
                <a:cs typeface="Tahoma" panose="020B0604030504040204" pitchFamily="34" charset="0"/>
              </a:rPr>
              <a:t>In a world where biometric data is valuable and privacy is a major concern, it is important to implement systems that protect the user’s personal data with reliable security protocols (like MFA and AWS encryption), without damaging the user experience of a fast, contactless entry.</a:t>
            </a:r>
          </a:p>
          <a:p>
            <a:pPr marL="299085" marR="5080" indent="-287020">
              <a:lnSpc>
                <a:spcPct val="140000"/>
              </a:lnSpc>
              <a:spcBef>
                <a:spcPts val="105"/>
              </a:spcBef>
              <a:buClr>
                <a:srgbClr val="F48E7B"/>
              </a:buClr>
              <a:buFont typeface="Arial MT"/>
              <a:buChar char="•"/>
              <a:tabLst>
                <a:tab pos="299085" algn="l"/>
              </a:tabLst>
            </a:pPr>
            <a:endParaRPr lang="en-US" dirty="0">
              <a:latin typeface="Tahoma" panose="020B0604030504040204" pitchFamily="34" charset="0"/>
              <a:ea typeface="Tahoma" panose="020B0604030504040204" pitchFamily="34" charset="0"/>
              <a:cs typeface="Tahoma" panose="020B0604030504040204" pitchFamily="34" charset="0"/>
            </a:endParaRPr>
          </a:p>
          <a:p>
            <a:pPr marL="299085" marR="5080" indent="-287020">
              <a:lnSpc>
                <a:spcPct val="140000"/>
              </a:lnSpc>
              <a:spcBef>
                <a:spcPts val="105"/>
              </a:spcBef>
              <a:buClr>
                <a:srgbClr val="F48E7B"/>
              </a:buClr>
              <a:buFont typeface="Arial MT"/>
              <a:buChar char="•"/>
              <a:tabLst>
                <a:tab pos="299085" algn="l"/>
              </a:tabLst>
            </a:pPr>
            <a:r>
              <a:rPr lang="en-US" dirty="0">
                <a:latin typeface="Tahoma" panose="020B0604030504040204" pitchFamily="34" charset="0"/>
                <a:ea typeface="Tahoma" panose="020B0604030504040204" pitchFamily="34" charset="0"/>
                <a:cs typeface="Tahoma" panose="020B0604030504040204" pitchFamily="34" charset="0"/>
              </a:rPr>
              <a:t>As smart buildings and cities become the standard, secure and automated solutions as exhibited here must be implemented ASAP.</a:t>
            </a:r>
            <a:endParaRPr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y Question PNG Transparent Images Free Download | Vector Files | Pngtree‬‏">
            <a:extLst>
              <a:ext uri="{FF2B5EF4-FFF2-40B4-BE49-F238E27FC236}">
                <a16:creationId xmlns:a16="http://schemas.microsoft.com/office/drawing/2014/main" id="{D34B352F-634E-3E8B-BB10-C942B178B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0"/>
            <a:ext cx="6629400" cy="662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7908" y="395096"/>
            <a:ext cx="9708515" cy="574040"/>
          </a:xfrm>
          <a:prstGeom prst="rect">
            <a:avLst/>
          </a:prstGeom>
        </p:spPr>
        <p:txBody>
          <a:bodyPr vert="horz" wrap="square" lIns="0" tIns="12700" rIns="0" bIns="0" rtlCol="0">
            <a:spAutoFit/>
          </a:bodyPr>
          <a:lstStyle/>
          <a:p>
            <a:pPr marL="12700">
              <a:lnSpc>
                <a:spcPct val="100000"/>
              </a:lnSpc>
              <a:spcBef>
                <a:spcPts val="100"/>
              </a:spcBef>
            </a:pPr>
            <a:r>
              <a:rPr sz="3600" spc="434" dirty="0">
                <a:solidFill>
                  <a:srgbClr val="17818B"/>
                </a:solidFill>
                <a:latin typeface="Cambria"/>
                <a:cs typeface="Cambria"/>
              </a:rPr>
              <a:t>What</a:t>
            </a:r>
            <a:r>
              <a:rPr sz="3600" spc="114" dirty="0">
                <a:solidFill>
                  <a:srgbClr val="17818B"/>
                </a:solidFill>
                <a:latin typeface="Cambria"/>
                <a:cs typeface="Cambria"/>
              </a:rPr>
              <a:t> </a:t>
            </a:r>
            <a:r>
              <a:rPr sz="3600" spc="200" dirty="0">
                <a:solidFill>
                  <a:srgbClr val="17818B"/>
                </a:solidFill>
                <a:latin typeface="Cambria"/>
                <a:cs typeface="Cambria"/>
              </a:rPr>
              <a:t>is</a:t>
            </a:r>
            <a:r>
              <a:rPr sz="3600" spc="120" dirty="0">
                <a:solidFill>
                  <a:srgbClr val="17818B"/>
                </a:solidFill>
                <a:latin typeface="Cambria"/>
                <a:cs typeface="Cambria"/>
              </a:rPr>
              <a:t> </a:t>
            </a:r>
            <a:r>
              <a:rPr lang="en-US" sz="3600" spc="330" dirty="0">
                <a:solidFill>
                  <a:srgbClr val="17818B"/>
                </a:solidFill>
                <a:latin typeface="Cambria"/>
                <a:cs typeface="Cambria"/>
              </a:rPr>
              <a:t>IoT Smart Door System</a:t>
            </a:r>
            <a:r>
              <a:rPr sz="3600" spc="320" dirty="0">
                <a:solidFill>
                  <a:srgbClr val="17818B"/>
                </a:solidFill>
                <a:latin typeface="Cambria"/>
                <a:cs typeface="Cambria"/>
              </a:rPr>
              <a:t>?</a:t>
            </a:r>
            <a:endParaRPr sz="3600" dirty="0">
              <a:latin typeface="Cambria"/>
              <a:cs typeface="Cambria"/>
            </a:endParaRPr>
          </a:p>
        </p:txBody>
      </p:sp>
      <p:sp>
        <p:nvSpPr>
          <p:cNvPr id="3" name="object 3"/>
          <p:cNvSpPr txBox="1"/>
          <p:nvPr/>
        </p:nvSpPr>
        <p:spPr>
          <a:xfrm>
            <a:off x="278079" y="1250855"/>
            <a:ext cx="5589321" cy="4340291"/>
          </a:xfrm>
          <a:prstGeom prst="rect">
            <a:avLst/>
          </a:prstGeom>
        </p:spPr>
        <p:txBody>
          <a:bodyPr vert="horz" wrap="square" lIns="0" tIns="188595" rIns="0" bIns="0" rtlCol="0">
            <a:spAutoFit/>
          </a:bodyPr>
          <a:lstStyle/>
          <a:p>
            <a:pPr marL="690880">
              <a:lnSpc>
                <a:spcPct val="100000"/>
              </a:lnSpc>
              <a:spcBef>
                <a:spcPts val="1485"/>
              </a:spcBef>
            </a:pPr>
            <a:r>
              <a:rPr sz="2800" u="sng" spc="-10" dirty="0">
                <a:uFill>
                  <a:solidFill>
                    <a:srgbClr val="000000"/>
                  </a:solidFill>
                </a:uFill>
                <a:latin typeface="Tahoma"/>
                <a:cs typeface="Tahoma"/>
              </a:rPr>
              <a:t>Issues</a:t>
            </a:r>
            <a:endParaRPr sz="2800" dirty="0">
              <a:latin typeface="Tahoma"/>
              <a:cs typeface="Tahoma"/>
            </a:endParaRPr>
          </a:p>
          <a:p>
            <a:pPr marL="240665" indent="-227965">
              <a:lnSpc>
                <a:spcPct val="100000"/>
              </a:lnSpc>
              <a:spcBef>
                <a:spcPts val="994"/>
              </a:spcBef>
              <a:buClr>
                <a:srgbClr val="F48E7B"/>
              </a:buClr>
              <a:buFont typeface="Arial MT"/>
              <a:buChar char="•"/>
              <a:tabLst>
                <a:tab pos="240665" algn="l"/>
              </a:tabLst>
            </a:pPr>
            <a:r>
              <a:rPr lang="en-US" sz="2000" spc="-20" dirty="0">
                <a:solidFill>
                  <a:srgbClr val="09283E"/>
                </a:solidFill>
                <a:latin typeface="Tahoma"/>
                <a:cs typeface="Tahoma"/>
              </a:rPr>
              <a:t>Secure Access Control (Preventing unauthorized entry &amp; key loss)</a:t>
            </a:r>
          </a:p>
          <a:p>
            <a:pPr marL="240665" indent="-227965">
              <a:lnSpc>
                <a:spcPct val="100000"/>
              </a:lnSpc>
              <a:spcBef>
                <a:spcPts val="994"/>
              </a:spcBef>
              <a:buClr>
                <a:srgbClr val="F48E7B"/>
              </a:buClr>
              <a:buFont typeface="Arial MT"/>
              <a:buChar char="•"/>
              <a:tabLst>
                <a:tab pos="240665" algn="l"/>
              </a:tabLst>
            </a:pPr>
            <a:r>
              <a:rPr lang="en-US" sz="2000" spc="-20" dirty="0">
                <a:solidFill>
                  <a:srgbClr val="09283E"/>
                </a:solidFill>
                <a:latin typeface="Tahoma"/>
                <a:cs typeface="Tahoma"/>
              </a:rPr>
              <a:t>Biometric Identity Verification (Face recognition &amp; MFA)</a:t>
            </a:r>
          </a:p>
          <a:p>
            <a:pPr marL="240665" indent="-227965">
              <a:lnSpc>
                <a:spcPct val="100000"/>
              </a:lnSpc>
              <a:spcBef>
                <a:spcPts val="994"/>
              </a:spcBef>
              <a:buClr>
                <a:srgbClr val="F48E7B"/>
              </a:buClr>
              <a:buFont typeface="Arial MT"/>
              <a:buChar char="•"/>
              <a:tabLst>
                <a:tab pos="240665" algn="l"/>
              </a:tabLst>
            </a:pPr>
            <a:r>
              <a:rPr lang="en-US" sz="2000" spc="-20" dirty="0">
                <a:solidFill>
                  <a:srgbClr val="09283E"/>
                </a:solidFill>
                <a:latin typeface="Tahoma"/>
                <a:cs typeface="Tahoma"/>
              </a:rPr>
              <a:t>Data gathering, storage &amp; Security (Secure logging of entry events)</a:t>
            </a:r>
          </a:p>
          <a:p>
            <a:pPr marL="240665" indent="-227965">
              <a:lnSpc>
                <a:spcPct val="100000"/>
              </a:lnSpc>
              <a:spcBef>
                <a:spcPts val="994"/>
              </a:spcBef>
              <a:buClr>
                <a:srgbClr val="F48E7B"/>
              </a:buClr>
              <a:buFont typeface="Arial MT"/>
              <a:buChar char="•"/>
              <a:tabLst>
                <a:tab pos="240665" algn="l"/>
              </a:tabLst>
            </a:pPr>
            <a:r>
              <a:rPr lang="en-US" sz="2000" spc="-20" dirty="0">
                <a:solidFill>
                  <a:srgbClr val="09283E"/>
                </a:solidFill>
                <a:latin typeface="Tahoma"/>
                <a:cs typeface="Tahoma"/>
              </a:rPr>
              <a:t>UI for easy management &amp; monitoring (Admin dashboard for viewing logs)</a:t>
            </a:r>
          </a:p>
          <a:p>
            <a:pPr marL="240665" indent="-227965">
              <a:lnSpc>
                <a:spcPct val="100000"/>
              </a:lnSpc>
              <a:spcBef>
                <a:spcPts val="994"/>
              </a:spcBef>
              <a:buClr>
                <a:srgbClr val="F48E7B"/>
              </a:buClr>
              <a:buFont typeface="Arial MT"/>
              <a:buChar char="•"/>
              <a:tabLst>
                <a:tab pos="240665" algn="l"/>
              </a:tabLst>
            </a:pPr>
            <a:r>
              <a:rPr lang="en-US" sz="2000" spc="-20" dirty="0">
                <a:solidFill>
                  <a:srgbClr val="09283E"/>
                </a:solidFill>
                <a:latin typeface="Tahoma"/>
                <a:cs typeface="Tahoma"/>
              </a:rPr>
              <a:t>Contactless User Experience (Fast, hygienic, and seamless entry)</a:t>
            </a:r>
            <a:endParaRPr sz="2000" dirty="0">
              <a:latin typeface="Tahoma"/>
              <a:cs typeface="Tahoma"/>
            </a:endParaRPr>
          </a:p>
        </p:txBody>
      </p:sp>
      <p:pic>
        <p:nvPicPr>
          <p:cNvPr id="1026" name="Picture 2" descr="The Door Lock Was Broken On The Doorknob | Royalty-Free Vector Stock |  FreeImages">
            <a:extLst>
              <a:ext uri="{FF2B5EF4-FFF2-40B4-BE49-F238E27FC236}">
                <a16:creationId xmlns:a16="http://schemas.microsoft.com/office/drawing/2014/main" id="{EAB4D87C-9486-1959-5832-B45F46FCB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248" y="1250855"/>
            <a:ext cx="5447673" cy="2688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3685" y="352805"/>
            <a:ext cx="9708515" cy="574040"/>
          </a:xfrm>
          <a:prstGeom prst="rect">
            <a:avLst/>
          </a:prstGeom>
        </p:spPr>
        <p:txBody>
          <a:bodyPr vert="horz" wrap="square" lIns="0" tIns="12700" rIns="0" bIns="0" rtlCol="0">
            <a:spAutoFit/>
          </a:bodyPr>
          <a:lstStyle/>
          <a:p>
            <a:pPr marL="12700">
              <a:lnSpc>
                <a:spcPct val="100000"/>
              </a:lnSpc>
              <a:spcBef>
                <a:spcPts val="100"/>
              </a:spcBef>
            </a:pPr>
            <a:r>
              <a:rPr sz="3600" spc="445" dirty="0">
                <a:solidFill>
                  <a:srgbClr val="17818B"/>
                </a:solidFill>
                <a:latin typeface="Cambria"/>
                <a:cs typeface="Cambria"/>
              </a:rPr>
              <a:t>What</a:t>
            </a:r>
            <a:r>
              <a:rPr sz="3600" spc="114" dirty="0">
                <a:solidFill>
                  <a:srgbClr val="17818B"/>
                </a:solidFill>
                <a:latin typeface="Cambria"/>
                <a:cs typeface="Cambria"/>
              </a:rPr>
              <a:t> </a:t>
            </a:r>
            <a:r>
              <a:rPr sz="3600" spc="200" dirty="0">
                <a:solidFill>
                  <a:srgbClr val="17818B"/>
                </a:solidFill>
                <a:latin typeface="Cambria"/>
                <a:cs typeface="Cambria"/>
              </a:rPr>
              <a:t>is</a:t>
            </a:r>
            <a:r>
              <a:rPr sz="3600" spc="114" dirty="0">
                <a:solidFill>
                  <a:srgbClr val="17818B"/>
                </a:solidFill>
                <a:latin typeface="Cambria"/>
                <a:cs typeface="Cambria"/>
              </a:rPr>
              <a:t> </a:t>
            </a:r>
            <a:r>
              <a:rPr lang="en-US" sz="3600" spc="330" dirty="0">
                <a:solidFill>
                  <a:srgbClr val="17818B"/>
                </a:solidFill>
                <a:latin typeface="Cambria"/>
                <a:cs typeface="Cambria"/>
              </a:rPr>
              <a:t>IoT Smart Door System</a:t>
            </a:r>
            <a:r>
              <a:rPr sz="3600" spc="320" dirty="0">
                <a:solidFill>
                  <a:srgbClr val="17818B"/>
                </a:solidFill>
                <a:latin typeface="Cambria"/>
                <a:cs typeface="Cambria"/>
              </a:rPr>
              <a:t>?</a:t>
            </a:r>
            <a:endParaRPr sz="3600" dirty="0">
              <a:latin typeface="Cambria"/>
              <a:cs typeface="Cambria"/>
            </a:endParaRPr>
          </a:p>
        </p:txBody>
      </p:sp>
      <p:sp>
        <p:nvSpPr>
          <p:cNvPr id="8" name="object 8"/>
          <p:cNvSpPr txBox="1"/>
          <p:nvPr/>
        </p:nvSpPr>
        <p:spPr>
          <a:xfrm>
            <a:off x="8313801" y="5881217"/>
            <a:ext cx="2948940" cy="299720"/>
          </a:xfrm>
          <a:prstGeom prst="rect">
            <a:avLst/>
          </a:prstGeom>
        </p:spPr>
        <p:txBody>
          <a:bodyPr vert="horz" wrap="square" lIns="0" tIns="12700" rIns="0" bIns="0" rtlCol="0">
            <a:spAutoFit/>
          </a:bodyPr>
          <a:lstStyle/>
          <a:p>
            <a:pPr marL="12700">
              <a:lnSpc>
                <a:spcPct val="100000"/>
              </a:lnSpc>
              <a:spcBef>
                <a:spcPts val="100"/>
              </a:spcBef>
            </a:pPr>
            <a:r>
              <a:rPr lang="en-US" dirty="0"/>
              <a:t>Admin Dashboard</a:t>
            </a:r>
            <a:endParaRPr sz="1800" dirty="0">
              <a:latin typeface="Tahoma"/>
              <a:cs typeface="Tahoma"/>
            </a:endParaRPr>
          </a:p>
        </p:txBody>
      </p:sp>
      <p:sp>
        <p:nvSpPr>
          <p:cNvPr id="9" name="object 9"/>
          <p:cNvSpPr txBox="1"/>
          <p:nvPr/>
        </p:nvSpPr>
        <p:spPr>
          <a:xfrm>
            <a:off x="1089152" y="5714491"/>
            <a:ext cx="2900045" cy="299720"/>
          </a:xfrm>
          <a:prstGeom prst="rect">
            <a:avLst/>
          </a:prstGeom>
        </p:spPr>
        <p:txBody>
          <a:bodyPr vert="horz" wrap="square" lIns="0" tIns="12700" rIns="0" bIns="0" rtlCol="0">
            <a:spAutoFit/>
          </a:bodyPr>
          <a:lstStyle/>
          <a:p>
            <a:pPr marL="12700">
              <a:lnSpc>
                <a:spcPct val="100000"/>
              </a:lnSpc>
              <a:spcBef>
                <a:spcPts val="100"/>
              </a:spcBef>
            </a:pPr>
            <a:r>
              <a:rPr lang="en-US" dirty="0"/>
              <a:t>The Prototype Setup</a:t>
            </a:r>
            <a:endParaRPr sz="1800" dirty="0">
              <a:latin typeface="Tahoma"/>
              <a:cs typeface="Tahoma"/>
            </a:endParaRPr>
          </a:p>
        </p:txBody>
      </p:sp>
      <p:sp>
        <p:nvSpPr>
          <p:cNvPr id="10" name="object 10"/>
          <p:cNvSpPr txBox="1"/>
          <p:nvPr/>
        </p:nvSpPr>
        <p:spPr>
          <a:xfrm>
            <a:off x="8942068" y="2946019"/>
            <a:ext cx="1878331" cy="289823"/>
          </a:xfrm>
          <a:prstGeom prst="rect">
            <a:avLst/>
          </a:prstGeom>
        </p:spPr>
        <p:txBody>
          <a:bodyPr vert="horz" wrap="square" lIns="0" tIns="12700" rIns="0" bIns="0" rtlCol="0">
            <a:spAutoFit/>
          </a:bodyPr>
          <a:lstStyle/>
          <a:p>
            <a:pPr marL="12700">
              <a:lnSpc>
                <a:spcPct val="100000"/>
              </a:lnSpc>
              <a:spcBef>
                <a:spcPts val="100"/>
              </a:spcBef>
            </a:pPr>
            <a:r>
              <a:rPr lang="en-US" dirty="0"/>
              <a:t>The "Money Shot"</a:t>
            </a:r>
            <a:endParaRPr sz="1800" dirty="0">
              <a:latin typeface="Tahoma"/>
              <a:cs typeface="Tahoma"/>
            </a:endParaRPr>
          </a:p>
        </p:txBody>
      </p:sp>
      <p:sp>
        <p:nvSpPr>
          <p:cNvPr id="11" name="object 11"/>
          <p:cNvSpPr txBox="1"/>
          <p:nvPr/>
        </p:nvSpPr>
        <p:spPr>
          <a:xfrm>
            <a:off x="1106830" y="3147821"/>
            <a:ext cx="2785110" cy="299720"/>
          </a:xfrm>
          <a:prstGeom prst="rect">
            <a:avLst/>
          </a:prstGeom>
        </p:spPr>
        <p:txBody>
          <a:bodyPr vert="horz" wrap="square" lIns="0" tIns="12700" rIns="0" bIns="0" rtlCol="0">
            <a:spAutoFit/>
          </a:bodyPr>
          <a:lstStyle/>
          <a:p>
            <a:pPr marL="12700">
              <a:lnSpc>
                <a:spcPct val="100000"/>
              </a:lnSpc>
              <a:spcBef>
                <a:spcPts val="100"/>
              </a:spcBef>
            </a:pPr>
            <a:r>
              <a:rPr lang="en-US" dirty="0"/>
              <a:t>Edge to Cloud</a:t>
            </a:r>
            <a:endParaRPr sz="1800" dirty="0">
              <a:latin typeface="Tahoma"/>
              <a:cs typeface="Tahoma"/>
            </a:endParaRPr>
          </a:p>
        </p:txBody>
      </p:sp>
      <p:sp>
        <p:nvSpPr>
          <p:cNvPr id="14" name="object 14"/>
          <p:cNvSpPr txBox="1"/>
          <p:nvPr/>
        </p:nvSpPr>
        <p:spPr>
          <a:xfrm>
            <a:off x="4698619" y="4336160"/>
            <a:ext cx="2931795" cy="289823"/>
          </a:xfrm>
          <a:prstGeom prst="rect">
            <a:avLst/>
          </a:prstGeom>
        </p:spPr>
        <p:txBody>
          <a:bodyPr vert="horz" wrap="square" lIns="0" tIns="12700" rIns="0" bIns="0" rtlCol="0">
            <a:spAutoFit/>
          </a:bodyPr>
          <a:lstStyle/>
          <a:p>
            <a:pPr algn="ctr">
              <a:lnSpc>
                <a:spcPct val="100000"/>
              </a:lnSpc>
              <a:spcBef>
                <a:spcPts val="100"/>
              </a:spcBef>
            </a:pPr>
            <a:r>
              <a:rPr lang="en-US" dirty="0"/>
              <a:t>Computer Vision</a:t>
            </a:r>
            <a:endParaRPr sz="1800" dirty="0">
              <a:latin typeface="Tahoma"/>
              <a:cs typeface="Tahoma"/>
            </a:endParaRPr>
          </a:p>
        </p:txBody>
      </p:sp>
      <p:pic>
        <p:nvPicPr>
          <p:cNvPr id="18" name="Picture 17">
            <a:extLst>
              <a:ext uri="{FF2B5EF4-FFF2-40B4-BE49-F238E27FC236}">
                <a16:creationId xmlns:a16="http://schemas.microsoft.com/office/drawing/2014/main" id="{19FC69B8-24B1-CCBA-6CA5-3B298200F28E}"/>
              </a:ext>
            </a:extLst>
          </p:cNvPr>
          <p:cNvPicPr>
            <a:picLocks noChangeAspect="1"/>
          </p:cNvPicPr>
          <p:nvPr/>
        </p:nvPicPr>
        <p:blipFill>
          <a:blip r:embed="rId2"/>
          <a:stretch>
            <a:fillRect/>
          </a:stretch>
        </p:blipFill>
        <p:spPr>
          <a:xfrm>
            <a:off x="8202804" y="3733800"/>
            <a:ext cx="3056498" cy="1980691"/>
          </a:xfrm>
          <a:prstGeom prst="rect">
            <a:avLst/>
          </a:prstGeom>
        </p:spPr>
      </p:pic>
      <p:pic>
        <p:nvPicPr>
          <p:cNvPr id="19" name="Picture 18">
            <a:extLst>
              <a:ext uri="{FF2B5EF4-FFF2-40B4-BE49-F238E27FC236}">
                <a16:creationId xmlns:a16="http://schemas.microsoft.com/office/drawing/2014/main" id="{5FC842FF-A89A-E27F-949F-7E72AD55878F}"/>
              </a:ext>
            </a:extLst>
          </p:cNvPr>
          <p:cNvPicPr>
            <a:picLocks noChangeAspect="1"/>
          </p:cNvPicPr>
          <p:nvPr/>
        </p:nvPicPr>
        <p:blipFill>
          <a:blip r:embed="rId3"/>
          <a:stretch>
            <a:fillRect/>
          </a:stretch>
        </p:blipFill>
        <p:spPr>
          <a:xfrm>
            <a:off x="477733" y="3604485"/>
            <a:ext cx="3070236" cy="2082800"/>
          </a:xfrm>
          <a:prstGeom prst="rect">
            <a:avLst/>
          </a:prstGeom>
        </p:spPr>
      </p:pic>
      <p:pic>
        <p:nvPicPr>
          <p:cNvPr id="20" name="Picture 19">
            <a:extLst>
              <a:ext uri="{FF2B5EF4-FFF2-40B4-BE49-F238E27FC236}">
                <a16:creationId xmlns:a16="http://schemas.microsoft.com/office/drawing/2014/main" id="{5B6AA1D3-9A53-D6E7-06DF-88614F9AB57C}"/>
              </a:ext>
            </a:extLst>
          </p:cNvPr>
          <p:cNvPicPr>
            <a:picLocks noChangeAspect="1"/>
          </p:cNvPicPr>
          <p:nvPr/>
        </p:nvPicPr>
        <p:blipFill>
          <a:blip r:embed="rId4"/>
          <a:stretch>
            <a:fillRect/>
          </a:stretch>
        </p:blipFill>
        <p:spPr>
          <a:xfrm>
            <a:off x="4248864" y="2060022"/>
            <a:ext cx="3414207" cy="2276138"/>
          </a:xfrm>
          <a:prstGeom prst="rect">
            <a:avLst/>
          </a:prstGeom>
        </p:spPr>
      </p:pic>
      <p:pic>
        <p:nvPicPr>
          <p:cNvPr id="21" name="Picture 20">
            <a:extLst>
              <a:ext uri="{FF2B5EF4-FFF2-40B4-BE49-F238E27FC236}">
                <a16:creationId xmlns:a16="http://schemas.microsoft.com/office/drawing/2014/main" id="{9413AAA2-500E-330C-F67F-B8B99DAB8217}"/>
              </a:ext>
            </a:extLst>
          </p:cNvPr>
          <p:cNvPicPr>
            <a:picLocks noChangeAspect="1"/>
          </p:cNvPicPr>
          <p:nvPr/>
        </p:nvPicPr>
        <p:blipFill>
          <a:blip r:embed="rId5"/>
          <a:stretch>
            <a:fillRect/>
          </a:stretch>
        </p:blipFill>
        <p:spPr>
          <a:xfrm>
            <a:off x="477733" y="1068340"/>
            <a:ext cx="3070236" cy="2046824"/>
          </a:xfrm>
          <a:prstGeom prst="rect">
            <a:avLst/>
          </a:prstGeom>
        </p:spPr>
      </p:pic>
      <p:pic>
        <p:nvPicPr>
          <p:cNvPr id="22" name="Picture 21">
            <a:extLst>
              <a:ext uri="{FF2B5EF4-FFF2-40B4-BE49-F238E27FC236}">
                <a16:creationId xmlns:a16="http://schemas.microsoft.com/office/drawing/2014/main" id="{1D5DE93E-7136-EA4B-EC5B-83650A9D7A90}"/>
              </a:ext>
            </a:extLst>
          </p:cNvPr>
          <p:cNvPicPr>
            <a:picLocks noChangeAspect="1"/>
          </p:cNvPicPr>
          <p:nvPr/>
        </p:nvPicPr>
        <p:blipFill>
          <a:blip r:embed="rId6"/>
          <a:stretch>
            <a:fillRect/>
          </a:stretch>
        </p:blipFill>
        <p:spPr>
          <a:xfrm>
            <a:off x="8202804" y="917600"/>
            <a:ext cx="3056498" cy="20376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Literature Review? Tips on Conducting a Review of Literature -  Afribary Blog‬‏">
            <a:extLst>
              <a:ext uri="{FF2B5EF4-FFF2-40B4-BE49-F238E27FC236}">
                <a16:creationId xmlns:a16="http://schemas.microsoft.com/office/drawing/2014/main" id="{57EECF7A-5DAE-4EAF-D95A-04573D542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9067800" cy="67920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8222" y="527049"/>
            <a:ext cx="7292340" cy="635000"/>
          </a:xfrm>
          <a:prstGeom prst="rect">
            <a:avLst/>
          </a:prstGeom>
        </p:spPr>
        <p:txBody>
          <a:bodyPr vert="horz" wrap="square" lIns="0" tIns="12065" rIns="0" bIns="0" rtlCol="0">
            <a:spAutoFit/>
          </a:bodyPr>
          <a:lstStyle/>
          <a:p>
            <a:pPr marL="12700">
              <a:lnSpc>
                <a:spcPct val="10000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a:latin typeface="Cambria"/>
              <a:cs typeface="Cambria"/>
            </a:endParaRPr>
          </a:p>
        </p:txBody>
      </p:sp>
      <p:sp>
        <p:nvSpPr>
          <p:cNvPr id="4" name="object 4"/>
          <p:cNvSpPr txBox="1"/>
          <p:nvPr/>
        </p:nvSpPr>
        <p:spPr>
          <a:xfrm>
            <a:off x="381000" y="1752600"/>
            <a:ext cx="10553065" cy="2665858"/>
          </a:xfrm>
          <a:prstGeom prst="rect">
            <a:avLst/>
          </a:prstGeom>
        </p:spPr>
        <p:txBody>
          <a:bodyPr vert="horz" wrap="square" lIns="0" tIns="12700" rIns="0" bIns="0" rtlCol="0">
            <a:spAutoFit/>
          </a:bodyPr>
          <a:lstStyle/>
          <a:p>
            <a:pPr marL="241300" marR="7327265"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Title: Design of an IOT System based on Face Recognition Technology using ESP32-CAM Authors: Ines Mahmoud, Imen Saidi, Chadi </a:t>
            </a:r>
            <a:r>
              <a:rPr lang="en-US" sz="1600" spc="-80" dirty="0" err="1">
                <a:solidFill>
                  <a:srgbClr val="09283E"/>
                </a:solidFill>
                <a:latin typeface="Tahoma"/>
                <a:cs typeface="Tahoma"/>
              </a:rPr>
              <a:t>Bouzazi</a:t>
            </a:r>
            <a:r>
              <a:rPr lang="en-US" sz="1600" spc="-80" dirty="0">
                <a:solidFill>
                  <a:srgbClr val="09283E"/>
                </a:solidFill>
                <a:latin typeface="Tahoma"/>
                <a:cs typeface="Tahoma"/>
              </a:rPr>
              <a:t> </a:t>
            </a:r>
          </a:p>
          <a:p>
            <a:pPr marL="241300" marR="7327265"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Publish date: July 2022 </a:t>
            </a:r>
          </a:p>
          <a:p>
            <a:pPr marL="241300" marR="7327265" indent="-228600">
              <a:lnSpc>
                <a:spcPct val="120000"/>
              </a:lnSpc>
              <a:spcBef>
                <a:spcPts val="100"/>
              </a:spcBef>
              <a:buClr>
                <a:srgbClr val="F48E7B"/>
              </a:buClr>
              <a:buFont typeface="Arial MT"/>
              <a:buChar char="•"/>
              <a:tabLst>
                <a:tab pos="241300" algn="l"/>
              </a:tabLst>
            </a:pPr>
            <a:r>
              <a:rPr lang="en-US" sz="1600" spc="-80" dirty="0">
                <a:solidFill>
                  <a:srgbClr val="09283E"/>
                </a:solidFill>
                <a:latin typeface="Tahoma"/>
                <a:cs typeface="Tahoma"/>
              </a:rPr>
              <a:t>Publisher: IJCSNS (International Journal of Computer Science and Network Security)</a:t>
            </a:r>
            <a:endParaRPr sz="1800" dirty="0">
              <a:latin typeface="Tahoma"/>
              <a:cs typeface="Tahoma"/>
            </a:endParaRPr>
          </a:p>
        </p:txBody>
      </p:sp>
      <p:pic>
        <p:nvPicPr>
          <p:cNvPr id="7" name="Picture 6" descr="A document with text on it&#10;&#10;AI-generated content may be incorrect.">
            <a:extLst>
              <a:ext uri="{FF2B5EF4-FFF2-40B4-BE49-F238E27FC236}">
                <a16:creationId xmlns:a16="http://schemas.microsoft.com/office/drawing/2014/main" id="{B0912D11-A595-9C15-4E08-9396D6F7C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450507"/>
            <a:ext cx="5110208" cy="3199909"/>
          </a:xfrm>
          <a:prstGeom prst="rect">
            <a:avLst/>
          </a:prstGeom>
        </p:spPr>
      </p:pic>
      <p:sp>
        <p:nvSpPr>
          <p:cNvPr id="10" name="TextBox 9">
            <a:extLst>
              <a:ext uri="{FF2B5EF4-FFF2-40B4-BE49-F238E27FC236}">
                <a16:creationId xmlns:a16="http://schemas.microsoft.com/office/drawing/2014/main" id="{B97C7B65-D509-37C3-B051-4EA6F3E5DB28}"/>
              </a:ext>
            </a:extLst>
          </p:cNvPr>
          <p:cNvSpPr txBox="1"/>
          <p:nvPr/>
        </p:nvSpPr>
        <p:spPr>
          <a:xfrm>
            <a:off x="1534886" y="4807328"/>
            <a:ext cx="8534400" cy="1200329"/>
          </a:xfrm>
          <a:prstGeom prst="rect">
            <a:avLst/>
          </a:prstGeom>
          <a:noFill/>
        </p:spPr>
        <p:txBody>
          <a:bodyPr wrap="square">
            <a:spAutoFit/>
          </a:bodyPr>
          <a:lstStyle/>
          <a:p>
            <a:pPr algn="l" rtl="1"/>
            <a:r>
              <a:rPr lang="en-IL" dirty="0"/>
              <a:t>This paper presents the design of a real-time IoT security system that utilizes an ESP32-CAM module controlled by an Arduino board to perform face recognition against a local SD card database and transmit video streams to a remote web server for monitoring.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4382" rIns="0" bIns="0" rtlCol="0">
            <a:spAutoFit/>
          </a:bodyPr>
          <a:lstStyle/>
          <a:p>
            <a:pPr marL="176530" algn="ctr">
              <a:lnSpc>
                <a:spcPts val="4790"/>
              </a:lnSpc>
              <a:spcBef>
                <a:spcPts val="95"/>
              </a:spcBef>
            </a:pPr>
            <a:r>
              <a:rPr sz="4000" spc="375" dirty="0">
                <a:solidFill>
                  <a:srgbClr val="17818B"/>
                </a:solidFill>
                <a:latin typeface="Cambria"/>
                <a:cs typeface="Cambria"/>
              </a:rPr>
              <a:t>Background</a:t>
            </a:r>
            <a:r>
              <a:rPr sz="4000" spc="195" dirty="0">
                <a:solidFill>
                  <a:srgbClr val="17818B"/>
                </a:solidFill>
                <a:latin typeface="Cambria"/>
                <a:cs typeface="Cambria"/>
              </a:rPr>
              <a:t> </a:t>
            </a:r>
            <a:r>
              <a:rPr sz="4000" spc="1155" dirty="0">
                <a:solidFill>
                  <a:srgbClr val="17818B"/>
                </a:solidFill>
                <a:latin typeface="Cambria"/>
                <a:cs typeface="Cambria"/>
              </a:rPr>
              <a:t>&amp;</a:t>
            </a:r>
            <a:r>
              <a:rPr sz="4000" spc="140" dirty="0">
                <a:solidFill>
                  <a:srgbClr val="17818B"/>
                </a:solidFill>
                <a:latin typeface="Cambria"/>
                <a:cs typeface="Cambria"/>
              </a:rPr>
              <a:t> </a:t>
            </a:r>
            <a:r>
              <a:rPr sz="4000" spc="355" dirty="0">
                <a:solidFill>
                  <a:srgbClr val="17818B"/>
                </a:solidFill>
                <a:latin typeface="Cambria"/>
                <a:cs typeface="Cambria"/>
              </a:rPr>
              <a:t>Related</a:t>
            </a:r>
            <a:r>
              <a:rPr sz="4000" spc="180" dirty="0">
                <a:solidFill>
                  <a:srgbClr val="17818B"/>
                </a:solidFill>
                <a:latin typeface="Cambria"/>
                <a:cs typeface="Cambria"/>
              </a:rPr>
              <a:t> </a:t>
            </a:r>
            <a:r>
              <a:rPr sz="4000" spc="225" dirty="0">
                <a:solidFill>
                  <a:srgbClr val="17818B"/>
                </a:solidFill>
                <a:latin typeface="Cambria"/>
                <a:cs typeface="Cambria"/>
              </a:rPr>
              <a:t>work</a:t>
            </a:r>
            <a:endParaRPr sz="4000" dirty="0">
              <a:latin typeface="Cambria"/>
              <a:cs typeface="Cambria"/>
            </a:endParaRPr>
          </a:p>
          <a:p>
            <a:pPr marL="176530" algn="ctr">
              <a:lnSpc>
                <a:spcPts val="2150"/>
              </a:lnSpc>
            </a:pPr>
            <a:r>
              <a:rPr sz="1800" spc="-20" dirty="0"/>
              <a:t>System</a:t>
            </a:r>
            <a:r>
              <a:rPr sz="1800" spc="-95" dirty="0"/>
              <a:t> </a:t>
            </a:r>
            <a:r>
              <a:rPr sz="1800" spc="-40" dirty="0"/>
              <a:t>configuration</a:t>
            </a:r>
            <a:r>
              <a:rPr sz="1800" spc="-80" dirty="0"/>
              <a:t> </a:t>
            </a:r>
            <a:r>
              <a:rPr sz="1800" spc="-10" dirty="0"/>
              <a:t>and</a:t>
            </a:r>
            <a:r>
              <a:rPr sz="1800" spc="-65" dirty="0"/>
              <a:t> </a:t>
            </a:r>
            <a:r>
              <a:rPr sz="1800" spc="-10" dirty="0"/>
              <a:t>Implementation</a:t>
            </a:r>
            <a:endParaRPr sz="1800" dirty="0"/>
          </a:p>
        </p:txBody>
      </p:sp>
      <p:sp>
        <p:nvSpPr>
          <p:cNvPr id="8" name="TextBox 7">
            <a:extLst>
              <a:ext uri="{FF2B5EF4-FFF2-40B4-BE49-F238E27FC236}">
                <a16:creationId xmlns:a16="http://schemas.microsoft.com/office/drawing/2014/main" id="{8CDF9CB6-72B1-7EE4-A558-9CAC5549A6B4}"/>
              </a:ext>
            </a:extLst>
          </p:cNvPr>
          <p:cNvSpPr txBox="1"/>
          <p:nvPr/>
        </p:nvSpPr>
        <p:spPr>
          <a:xfrm>
            <a:off x="914400" y="1905000"/>
            <a:ext cx="1600200" cy="369332"/>
          </a:xfrm>
          <a:prstGeom prst="rect">
            <a:avLst/>
          </a:prstGeom>
          <a:noFill/>
        </p:spPr>
        <p:txBody>
          <a:bodyPr wrap="square" rtlCol="0">
            <a:spAutoFit/>
          </a:bodyPr>
          <a:lstStyle/>
          <a:p>
            <a:pPr algn="ctr" rtl="0"/>
            <a:r>
              <a:rPr lang="en-IL" dirty="0"/>
              <a:t>Input</a:t>
            </a:r>
          </a:p>
        </p:txBody>
      </p:sp>
      <p:sp>
        <p:nvSpPr>
          <p:cNvPr id="9" name="TextBox 8">
            <a:extLst>
              <a:ext uri="{FF2B5EF4-FFF2-40B4-BE49-F238E27FC236}">
                <a16:creationId xmlns:a16="http://schemas.microsoft.com/office/drawing/2014/main" id="{84BD8E86-79B2-11D0-962C-9127B23AF637}"/>
              </a:ext>
            </a:extLst>
          </p:cNvPr>
          <p:cNvSpPr txBox="1"/>
          <p:nvPr/>
        </p:nvSpPr>
        <p:spPr>
          <a:xfrm>
            <a:off x="4419600" y="1905000"/>
            <a:ext cx="1981200" cy="369332"/>
          </a:xfrm>
          <a:prstGeom prst="rect">
            <a:avLst/>
          </a:prstGeom>
          <a:noFill/>
        </p:spPr>
        <p:txBody>
          <a:bodyPr wrap="square" rtlCol="0">
            <a:spAutoFit/>
          </a:bodyPr>
          <a:lstStyle/>
          <a:p>
            <a:pPr algn="ctr" rtl="1"/>
            <a:r>
              <a:rPr lang="en-US" dirty="0"/>
              <a:t>Processing Unit</a:t>
            </a:r>
            <a:endParaRPr lang="en-IL" dirty="0"/>
          </a:p>
        </p:txBody>
      </p:sp>
      <p:sp>
        <p:nvSpPr>
          <p:cNvPr id="10" name="TextBox 9">
            <a:extLst>
              <a:ext uri="{FF2B5EF4-FFF2-40B4-BE49-F238E27FC236}">
                <a16:creationId xmlns:a16="http://schemas.microsoft.com/office/drawing/2014/main" id="{4BC7E83F-E9E3-8C99-CD85-45A8CC2255F5}"/>
              </a:ext>
            </a:extLst>
          </p:cNvPr>
          <p:cNvSpPr txBox="1"/>
          <p:nvPr/>
        </p:nvSpPr>
        <p:spPr>
          <a:xfrm>
            <a:off x="446314" y="3138098"/>
            <a:ext cx="2057400" cy="646331"/>
          </a:xfrm>
          <a:prstGeom prst="rect">
            <a:avLst/>
          </a:prstGeom>
          <a:noFill/>
        </p:spPr>
        <p:txBody>
          <a:bodyPr wrap="square" rtlCol="0">
            <a:spAutoFit/>
          </a:bodyPr>
          <a:lstStyle/>
          <a:p>
            <a:pPr algn="ctr" rtl="1"/>
            <a:r>
              <a:rPr lang="en-US" dirty="0"/>
              <a:t>OV2640 Camera</a:t>
            </a:r>
          </a:p>
          <a:p>
            <a:pPr algn="ctr" rtl="1"/>
            <a:r>
              <a:rPr lang="en-US" dirty="0"/>
              <a:t>(Integrated Lens)</a:t>
            </a:r>
            <a:endParaRPr lang="en-IL" dirty="0"/>
          </a:p>
        </p:txBody>
      </p:sp>
      <p:sp>
        <p:nvSpPr>
          <p:cNvPr id="11" name="TextBox 10">
            <a:extLst>
              <a:ext uri="{FF2B5EF4-FFF2-40B4-BE49-F238E27FC236}">
                <a16:creationId xmlns:a16="http://schemas.microsoft.com/office/drawing/2014/main" id="{9DEEB97E-8944-DEB1-4944-7E98C7AB1F3A}"/>
              </a:ext>
            </a:extLst>
          </p:cNvPr>
          <p:cNvSpPr txBox="1"/>
          <p:nvPr/>
        </p:nvSpPr>
        <p:spPr>
          <a:xfrm>
            <a:off x="8305800" y="1915886"/>
            <a:ext cx="2514600" cy="369332"/>
          </a:xfrm>
          <a:prstGeom prst="rect">
            <a:avLst/>
          </a:prstGeom>
          <a:noFill/>
        </p:spPr>
        <p:txBody>
          <a:bodyPr wrap="square" rtlCol="0">
            <a:spAutoFit/>
          </a:bodyPr>
          <a:lstStyle/>
          <a:p>
            <a:pPr algn="ctr" rtl="1"/>
            <a:r>
              <a:rPr lang="en-US" dirty="0"/>
              <a:t>Output / User Interface</a:t>
            </a:r>
            <a:endParaRPr lang="en-IL" dirty="0"/>
          </a:p>
        </p:txBody>
      </p:sp>
      <p:sp>
        <p:nvSpPr>
          <p:cNvPr id="12" name="TextBox 11">
            <a:extLst>
              <a:ext uri="{FF2B5EF4-FFF2-40B4-BE49-F238E27FC236}">
                <a16:creationId xmlns:a16="http://schemas.microsoft.com/office/drawing/2014/main" id="{BEF78A4D-719F-2AA3-DB22-4BE5D95F5E09}"/>
              </a:ext>
            </a:extLst>
          </p:cNvPr>
          <p:cNvSpPr txBox="1"/>
          <p:nvPr/>
        </p:nvSpPr>
        <p:spPr>
          <a:xfrm>
            <a:off x="8610600" y="3138099"/>
            <a:ext cx="1752600" cy="646331"/>
          </a:xfrm>
          <a:prstGeom prst="rect">
            <a:avLst/>
          </a:prstGeom>
          <a:noFill/>
        </p:spPr>
        <p:txBody>
          <a:bodyPr wrap="square" rtlCol="0">
            <a:spAutoFit/>
          </a:bodyPr>
          <a:lstStyle/>
          <a:p>
            <a:pPr algn="ctr"/>
            <a:r>
              <a:rPr lang="en-US" dirty="0"/>
              <a:t>Web Server</a:t>
            </a:r>
          </a:p>
          <a:p>
            <a:pPr algn="ctr"/>
            <a:r>
              <a:rPr lang="en-US" dirty="0"/>
              <a:t>(Browser UI)</a:t>
            </a:r>
            <a:endParaRPr lang="en-IL" dirty="0"/>
          </a:p>
        </p:txBody>
      </p:sp>
      <p:sp>
        <p:nvSpPr>
          <p:cNvPr id="13" name="TextBox 12">
            <a:extLst>
              <a:ext uri="{FF2B5EF4-FFF2-40B4-BE49-F238E27FC236}">
                <a16:creationId xmlns:a16="http://schemas.microsoft.com/office/drawing/2014/main" id="{752298D3-49AA-0BF0-E50D-8FA24A11DD3C}"/>
              </a:ext>
            </a:extLst>
          </p:cNvPr>
          <p:cNvSpPr txBox="1"/>
          <p:nvPr/>
        </p:nvSpPr>
        <p:spPr>
          <a:xfrm>
            <a:off x="4191000" y="3138100"/>
            <a:ext cx="2209800" cy="646331"/>
          </a:xfrm>
          <a:prstGeom prst="rect">
            <a:avLst/>
          </a:prstGeom>
          <a:noFill/>
        </p:spPr>
        <p:txBody>
          <a:bodyPr wrap="square" rtlCol="0">
            <a:spAutoFit/>
          </a:bodyPr>
          <a:lstStyle/>
          <a:p>
            <a:pPr algn="ctr" rtl="1"/>
            <a:r>
              <a:rPr lang="en-US" dirty="0"/>
              <a:t>ESP32-CAM</a:t>
            </a:r>
          </a:p>
          <a:p>
            <a:pPr algn="ctr" rtl="1"/>
            <a:r>
              <a:rPr lang="en-US" dirty="0"/>
              <a:t>(AI-Thinker Mod)</a:t>
            </a:r>
            <a:endParaRPr lang="en-IL" dirty="0"/>
          </a:p>
        </p:txBody>
      </p:sp>
      <p:sp>
        <p:nvSpPr>
          <p:cNvPr id="14" name="TextBox 13">
            <a:extLst>
              <a:ext uri="{FF2B5EF4-FFF2-40B4-BE49-F238E27FC236}">
                <a16:creationId xmlns:a16="http://schemas.microsoft.com/office/drawing/2014/main" id="{F2781C3B-DE21-DF06-4CE3-B140FFD4237E}"/>
              </a:ext>
            </a:extLst>
          </p:cNvPr>
          <p:cNvSpPr txBox="1"/>
          <p:nvPr/>
        </p:nvSpPr>
        <p:spPr>
          <a:xfrm>
            <a:off x="4229100" y="4680854"/>
            <a:ext cx="2209800" cy="646331"/>
          </a:xfrm>
          <a:prstGeom prst="rect">
            <a:avLst/>
          </a:prstGeom>
          <a:noFill/>
        </p:spPr>
        <p:txBody>
          <a:bodyPr wrap="square" rtlCol="0">
            <a:spAutoFit/>
          </a:bodyPr>
          <a:lstStyle/>
          <a:p>
            <a:pPr algn="ctr" rtl="1"/>
            <a:r>
              <a:rPr lang="en-US" dirty="0"/>
              <a:t>SD Card</a:t>
            </a:r>
          </a:p>
          <a:p>
            <a:pPr algn="ctr" rtl="1"/>
            <a:r>
              <a:rPr lang="en-US" dirty="0"/>
              <a:t>(Image Database)</a:t>
            </a:r>
            <a:endParaRPr lang="en-IL" dirty="0"/>
          </a:p>
        </p:txBody>
      </p:sp>
      <p:cxnSp>
        <p:nvCxnSpPr>
          <p:cNvPr id="18" name="Straight Arrow Connector 17">
            <a:extLst>
              <a:ext uri="{FF2B5EF4-FFF2-40B4-BE49-F238E27FC236}">
                <a16:creationId xmlns:a16="http://schemas.microsoft.com/office/drawing/2014/main" id="{AA17596B-F8D6-7572-FC65-F89695A4B105}"/>
              </a:ext>
            </a:extLst>
          </p:cNvPr>
          <p:cNvCxnSpPr>
            <a:stCxn id="10" idx="3"/>
            <a:endCxn id="13" idx="1"/>
          </p:cNvCxnSpPr>
          <p:nvPr/>
        </p:nvCxnSpPr>
        <p:spPr>
          <a:xfrm>
            <a:off x="2503714" y="3461264"/>
            <a:ext cx="168728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3A76C7-0BF2-1B92-943F-50D4E7BEC35E}"/>
              </a:ext>
            </a:extLst>
          </p:cNvPr>
          <p:cNvCxnSpPr/>
          <p:nvPr/>
        </p:nvCxnSpPr>
        <p:spPr>
          <a:xfrm>
            <a:off x="6400800" y="3461263"/>
            <a:ext cx="168728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78756F-CABF-C80D-13DF-FC28E1E1161D}"/>
              </a:ext>
            </a:extLst>
          </p:cNvPr>
          <p:cNvCxnSpPr>
            <a:cxnSpLocks/>
          </p:cNvCxnSpPr>
          <p:nvPr/>
        </p:nvCxnSpPr>
        <p:spPr>
          <a:xfrm>
            <a:off x="5334000" y="3784429"/>
            <a:ext cx="0" cy="885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AA6FAA5-1EB4-73A0-C22F-93D9404BDA4A}"/>
              </a:ext>
            </a:extLst>
          </p:cNvPr>
          <p:cNvSpPr txBox="1"/>
          <p:nvPr/>
        </p:nvSpPr>
        <p:spPr>
          <a:xfrm>
            <a:off x="2503714" y="3138098"/>
            <a:ext cx="1611086" cy="369332"/>
          </a:xfrm>
          <a:prstGeom prst="rect">
            <a:avLst/>
          </a:prstGeom>
          <a:noFill/>
        </p:spPr>
        <p:txBody>
          <a:bodyPr wrap="square" rtlCol="0">
            <a:spAutoFit/>
          </a:bodyPr>
          <a:lstStyle/>
          <a:p>
            <a:pPr algn="l" rtl="0"/>
            <a:r>
              <a:rPr lang="en-IL" dirty="0"/>
              <a:t>Image</a:t>
            </a:r>
          </a:p>
        </p:txBody>
      </p:sp>
      <p:sp>
        <p:nvSpPr>
          <p:cNvPr id="25" name="TextBox 24">
            <a:extLst>
              <a:ext uri="{FF2B5EF4-FFF2-40B4-BE49-F238E27FC236}">
                <a16:creationId xmlns:a16="http://schemas.microsoft.com/office/drawing/2014/main" id="{53FA3B0C-CFC1-7FDB-EC4C-56A0AE8073EF}"/>
              </a:ext>
            </a:extLst>
          </p:cNvPr>
          <p:cNvSpPr txBox="1"/>
          <p:nvPr/>
        </p:nvSpPr>
        <p:spPr>
          <a:xfrm>
            <a:off x="6428014" y="3068850"/>
            <a:ext cx="1426030" cy="369332"/>
          </a:xfrm>
          <a:prstGeom prst="rect">
            <a:avLst/>
          </a:prstGeom>
          <a:noFill/>
        </p:spPr>
        <p:txBody>
          <a:bodyPr wrap="square" rtlCol="0">
            <a:spAutoFit/>
          </a:bodyPr>
          <a:lstStyle/>
          <a:p>
            <a:pPr algn="l" rtl="0"/>
            <a:r>
              <a:rPr lang="en-IL" dirty="0"/>
              <a:t>Wifi Stream</a:t>
            </a:r>
          </a:p>
        </p:txBody>
      </p:sp>
      <p:sp>
        <p:nvSpPr>
          <p:cNvPr id="26" name="TextBox 25">
            <a:extLst>
              <a:ext uri="{FF2B5EF4-FFF2-40B4-BE49-F238E27FC236}">
                <a16:creationId xmlns:a16="http://schemas.microsoft.com/office/drawing/2014/main" id="{0A440F81-3ED5-5757-10A0-CE725C6C0FEB}"/>
              </a:ext>
            </a:extLst>
          </p:cNvPr>
          <p:cNvSpPr txBox="1"/>
          <p:nvPr/>
        </p:nvSpPr>
        <p:spPr>
          <a:xfrm>
            <a:off x="5290456" y="4098330"/>
            <a:ext cx="1611086" cy="369332"/>
          </a:xfrm>
          <a:prstGeom prst="rect">
            <a:avLst/>
          </a:prstGeom>
          <a:noFill/>
        </p:spPr>
        <p:txBody>
          <a:bodyPr wrap="square" rtlCol="0">
            <a:spAutoFit/>
          </a:bodyPr>
          <a:lstStyle/>
          <a:p>
            <a:pPr algn="l" rtl="0"/>
            <a:r>
              <a:rPr lang="en-IL" dirty="0"/>
              <a:t>Storage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C611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2461</TotalTime>
  <Words>2170</Words>
  <Application>Microsoft Macintosh PowerPoint</Application>
  <PresentationFormat>Widescreen</PresentationFormat>
  <Paragraphs>214</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Aptos</vt:lpstr>
      <vt:lpstr>Arial</vt:lpstr>
      <vt:lpstr>Arial MT</vt:lpstr>
      <vt:lpstr>Cambria</vt:lpstr>
      <vt:lpstr>Tahoma</vt:lpstr>
      <vt:lpstr>Times New Roman</vt:lpstr>
      <vt:lpstr>Wingdings</vt:lpstr>
      <vt:lpstr>Office Theme</vt:lpstr>
      <vt:lpstr>IoT Smart Door System</vt:lpstr>
      <vt:lpstr>Agenda</vt:lpstr>
      <vt:lpstr>What is IoT Smart Door System?</vt:lpstr>
      <vt:lpstr>What is IoT Smart Door System?</vt:lpstr>
      <vt:lpstr>What is IoT Smart Door System?</vt:lpstr>
      <vt:lpstr>What is IoT Smart Door System?</vt:lpstr>
      <vt:lpstr>PowerPoint Presentation</vt:lpstr>
      <vt:lpstr>Background &amp; Related work</vt:lpstr>
      <vt:lpstr>Background &amp; Related work System configuration and Implementation</vt:lpstr>
      <vt:lpstr>Background &amp; Related work Results</vt:lpstr>
      <vt:lpstr>Background &amp; Related work Summary</vt:lpstr>
      <vt:lpstr>Background &amp; Related work</vt:lpstr>
      <vt:lpstr>Background &amp; Related work</vt:lpstr>
      <vt:lpstr>Background &amp; Related work</vt:lpstr>
      <vt:lpstr>PowerPoint Presentation</vt:lpstr>
      <vt:lpstr>Background &amp; Related work Summary</vt:lpstr>
      <vt:lpstr>Background &amp; Related work</vt:lpstr>
      <vt:lpstr>Background &amp; Related work System configuration and Implementation</vt:lpstr>
      <vt:lpstr>Background &amp; Related work</vt:lpstr>
      <vt:lpstr>Background &amp; Related work Summary</vt:lpstr>
      <vt:lpstr>PowerPoint Presentation</vt:lpstr>
      <vt:lpstr>Challenges </vt:lpstr>
      <vt:lpstr>System Architecture</vt:lpstr>
      <vt:lpstr>System Architecture</vt:lpstr>
      <vt:lpstr>System Architecture</vt:lpstr>
      <vt:lpstr>System Architecture</vt:lpstr>
      <vt:lpstr>System Architecture</vt:lpstr>
      <vt:lpstr>System Architecture</vt:lpstr>
      <vt:lpstr>Flow</vt:lpstr>
      <vt:lpstr>Hardware &amp; Edge Implementation</vt:lpstr>
      <vt:lpstr>Hardware &amp; Edge Implementation</vt:lpstr>
      <vt:lpstr>Hardware &amp; Edge Implementation</vt:lpstr>
      <vt:lpstr>AWS IoT Core Configuration</vt:lpstr>
      <vt:lpstr>AWS IoT Core Configuration</vt:lpstr>
      <vt:lpstr>Edge AI &amp; Face Recognition Logic</vt:lpstr>
      <vt:lpstr>Edge AI &amp; Face Recognition Logic</vt:lpstr>
      <vt:lpstr>PowerPoint Presentation</vt:lpstr>
      <vt:lpstr>Cloud Storage (S3)</vt:lpstr>
      <vt:lpstr>MQTT</vt:lpstr>
      <vt:lpstr>Edge Security Logic  (MFA Enforcement)</vt:lpstr>
      <vt:lpstr>PowerPoint Presentation</vt:lpstr>
      <vt:lpstr>Future ideas</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Lot System Manager</dc:title>
  <dc:creator>adi tzur decker</dc:creator>
  <cp:lastModifiedBy>Yehonatan Dadkha</cp:lastModifiedBy>
  <cp:revision>4</cp:revision>
  <dcterms:created xsi:type="dcterms:W3CDTF">2026-01-01T17:12:08Z</dcterms:created>
  <dcterms:modified xsi:type="dcterms:W3CDTF">2026-01-03T11:39:57Z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2024-03-06T00:00:00Z</vt:filetime>
  </property>
  <property fmtid="{D5CDD505-2E9C-101B-9397-08002B2CF9AE}" pid="3" name="Creator">
    <vt:lpwstr>Microsoft® PowerPoint® for Microsoft 365</vt:lpwstr>
  </property>
  <property fmtid="{D5CDD505-2E9C-101B-9397-08002B2CF9AE}" pid="4" name="LastSaved">
    <vt:filetime>2026-01-01T00:00:00Z</vt:filetime>
  </property>
  <property fmtid="{D5CDD505-2E9C-101B-9397-08002B2CF9AE}" pid="5" name="Producer">
    <vt:lpwstr>Microsoft® PowerPoint® for Microsoft 365</vt:lpwstr>
  </property>
</Properties>
</file>